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2"/>
  </p:notesMasterIdLst>
  <p:sldIdLst>
    <p:sldId id="272" r:id="rId2"/>
    <p:sldId id="284" r:id="rId3"/>
    <p:sldId id="285" r:id="rId4"/>
    <p:sldId id="286" r:id="rId5"/>
    <p:sldId id="287" r:id="rId6"/>
    <p:sldId id="288" r:id="rId7"/>
    <p:sldId id="357" r:id="rId8"/>
    <p:sldId id="359" r:id="rId9"/>
    <p:sldId id="365" r:id="rId10"/>
    <p:sldId id="366" r:id="rId11"/>
    <p:sldId id="360" r:id="rId12"/>
    <p:sldId id="361" r:id="rId13"/>
    <p:sldId id="362" r:id="rId14"/>
    <p:sldId id="363" r:id="rId15"/>
    <p:sldId id="364" r:id="rId16"/>
    <p:sldId id="289" r:id="rId17"/>
    <p:sldId id="367" r:id="rId18"/>
    <p:sldId id="292" r:id="rId19"/>
    <p:sldId id="368" r:id="rId20"/>
    <p:sldId id="294" r:id="rId21"/>
    <p:sldId id="295" r:id="rId22"/>
    <p:sldId id="296" r:id="rId23"/>
    <p:sldId id="369" r:id="rId24"/>
    <p:sldId id="370" r:id="rId25"/>
    <p:sldId id="371" r:id="rId26"/>
    <p:sldId id="372" r:id="rId27"/>
    <p:sldId id="373" r:id="rId28"/>
    <p:sldId id="374" r:id="rId29"/>
    <p:sldId id="375" r:id="rId30"/>
    <p:sldId id="377" r:id="rId31"/>
    <p:sldId id="378" r:id="rId32"/>
    <p:sldId id="379" r:id="rId33"/>
    <p:sldId id="380" r:id="rId34"/>
    <p:sldId id="381" r:id="rId35"/>
    <p:sldId id="384" r:id="rId36"/>
    <p:sldId id="385" r:id="rId37"/>
    <p:sldId id="386" r:id="rId38"/>
    <p:sldId id="387" r:id="rId39"/>
    <p:sldId id="388" r:id="rId40"/>
    <p:sldId id="382"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pitchFamily="-128" charset="-128"/>
        <a:cs typeface="+mn-cs"/>
      </a:defRPr>
    </a:lvl5pPr>
    <a:lvl6pPr marL="2286000" algn="l" defTabSz="914400" rtl="0" eaLnBrk="1" latinLnBrk="0" hangingPunct="1">
      <a:defRPr sz="2400" kern="1200">
        <a:solidFill>
          <a:schemeClr val="tx1"/>
        </a:solidFill>
        <a:latin typeface="Arial" charset="0"/>
        <a:ea typeface="ＭＳ Ｐゴシック" pitchFamily="-128" charset="-128"/>
        <a:cs typeface="+mn-cs"/>
      </a:defRPr>
    </a:lvl6pPr>
    <a:lvl7pPr marL="2743200" algn="l" defTabSz="914400" rtl="0" eaLnBrk="1" latinLnBrk="0" hangingPunct="1">
      <a:defRPr sz="2400" kern="1200">
        <a:solidFill>
          <a:schemeClr val="tx1"/>
        </a:solidFill>
        <a:latin typeface="Arial" charset="0"/>
        <a:ea typeface="ＭＳ Ｐゴシック" pitchFamily="-128" charset="-128"/>
        <a:cs typeface="+mn-cs"/>
      </a:defRPr>
    </a:lvl7pPr>
    <a:lvl8pPr marL="3200400" algn="l" defTabSz="914400" rtl="0" eaLnBrk="1" latinLnBrk="0" hangingPunct="1">
      <a:defRPr sz="2400" kern="1200">
        <a:solidFill>
          <a:schemeClr val="tx1"/>
        </a:solidFill>
        <a:latin typeface="Arial" charset="0"/>
        <a:ea typeface="ＭＳ Ｐゴシック" pitchFamily="-128" charset="-128"/>
        <a:cs typeface="+mn-cs"/>
      </a:defRPr>
    </a:lvl8pPr>
    <a:lvl9pPr marL="3657600" algn="l" defTabSz="914400" rtl="0" eaLnBrk="1" latinLnBrk="0" hangingPunct="1">
      <a:defRPr sz="2400" kern="1200">
        <a:solidFill>
          <a:schemeClr val="tx1"/>
        </a:solidFill>
        <a:latin typeface="Arial" charset="0"/>
        <a:ea typeface="ＭＳ Ｐゴシック" pitchFamily="-12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EA8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264" autoAdjust="0"/>
    <p:restoredTop sz="94660"/>
  </p:normalViewPr>
  <p:slideViewPr>
    <p:cSldViewPr>
      <p:cViewPr varScale="1">
        <p:scale>
          <a:sx n="69" d="100"/>
          <a:sy n="69" d="100"/>
        </p:scale>
        <p:origin x="-34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86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8676"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86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86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D36BC84D-953E-43E3-B2B1-E95ECF9D809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ＭＳ Ｐゴシック" pitchFamily="-128" charset="-128"/>
        <a:cs typeface="+mn-cs"/>
      </a:defRPr>
    </a:lvl1pPr>
    <a:lvl2pPr marL="457200" algn="l" rtl="0" fontAlgn="base">
      <a:spcBef>
        <a:spcPct val="30000"/>
      </a:spcBef>
      <a:spcAft>
        <a:spcPct val="0"/>
      </a:spcAft>
      <a:defRPr sz="1200" kern="1200">
        <a:solidFill>
          <a:schemeClr val="tx1"/>
        </a:solidFill>
        <a:latin typeface="Arial" charset="0"/>
        <a:ea typeface="ＭＳ Ｐゴシック" pitchFamily="-128" charset="-128"/>
        <a:cs typeface="+mn-cs"/>
      </a:defRPr>
    </a:lvl2pPr>
    <a:lvl3pPr marL="914400" algn="l" rtl="0" fontAlgn="base">
      <a:spcBef>
        <a:spcPct val="30000"/>
      </a:spcBef>
      <a:spcAft>
        <a:spcPct val="0"/>
      </a:spcAft>
      <a:defRPr sz="1200" kern="1200">
        <a:solidFill>
          <a:schemeClr val="tx1"/>
        </a:solidFill>
        <a:latin typeface="Arial" charset="0"/>
        <a:ea typeface="ＭＳ Ｐゴシック" pitchFamily="-128" charset="-128"/>
        <a:cs typeface="+mn-cs"/>
      </a:defRPr>
    </a:lvl3pPr>
    <a:lvl4pPr marL="1371600" algn="l" rtl="0" fontAlgn="base">
      <a:spcBef>
        <a:spcPct val="30000"/>
      </a:spcBef>
      <a:spcAft>
        <a:spcPct val="0"/>
      </a:spcAft>
      <a:defRPr sz="1200" kern="1200">
        <a:solidFill>
          <a:schemeClr val="tx1"/>
        </a:solidFill>
        <a:latin typeface="Arial" charset="0"/>
        <a:ea typeface="ＭＳ Ｐゴシック" pitchFamily="-128" charset="-128"/>
        <a:cs typeface="+mn-cs"/>
      </a:defRPr>
    </a:lvl4pPr>
    <a:lvl5pPr marL="1828800" algn="l" rtl="0" fontAlgn="base">
      <a:spcBef>
        <a:spcPct val="30000"/>
      </a:spcBef>
      <a:spcAft>
        <a:spcPct val="0"/>
      </a:spcAft>
      <a:defRPr sz="1200" kern="1200">
        <a:solidFill>
          <a:schemeClr val="tx1"/>
        </a:solidFill>
        <a:latin typeface="Arial" charset="0"/>
        <a:ea typeface="ＭＳ Ｐゴシック" pitchFamily="-12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p:cNvGrpSpPr>
            <a:grpSpLocks/>
          </p:cNvGrpSpPr>
          <p:nvPr/>
        </p:nvGrpSpPr>
        <p:grpSpPr bwMode="auto">
          <a:xfrm>
            <a:off x="-3175" y="0"/>
            <a:ext cx="9147175" cy="6867525"/>
            <a:chOff x="-2" y="0"/>
            <a:chExt cx="5762" cy="4326"/>
          </a:xfrm>
        </p:grpSpPr>
        <p:grpSp>
          <p:nvGrpSpPr>
            <p:cNvPr id="6147" name="Group 3"/>
            <p:cNvGrpSpPr>
              <a:grpSpLocks/>
            </p:cNvGrpSpPr>
            <p:nvPr userDrawn="1"/>
          </p:nvGrpSpPr>
          <p:grpSpPr bwMode="auto">
            <a:xfrm>
              <a:off x="-2" y="0"/>
              <a:ext cx="5712" cy="4326"/>
              <a:chOff x="-2" y="0"/>
              <a:chExt cx="5712" cy="4326"/>
            </a:xfrm>
          </p:grpSpPr>
          <p:sp>
            <p:nvSpPr>
              <p:cNvPr id="6148" name="Rectangle 4"/>
              <p:cNvSpPr>
                <a:spLocks noChangeArrowheads="1"/>
              </p:cNvSpPr>
              <p:nvPr/>
            </p:nvSpPr>
            <p:spPr bwMode="auto">
              <a:xfrm>
                <a:off x="-2"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49" name="Rectangle 5"/>
              <p:cNvSpPr>
                <a:spLocks noChangeArrowheads="1"/>
              </p:cNvSpPr>
              <p:nvPr/>
            </p:nvSpPr>
            <p:spPr bwMode="auto">
              <a:xfrm>
                <a:off x="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0" name="Rectangle 6"/>
              <p:cNvSpPr>
                <a:spLocks noChangeArrowheads="1"/>
              </p:cNvSpPr>
              <p:nvPr/>
            </p:nvSpPr>
            <p:spPr bwMode="auto">
              <a:xfrm>
                <a:off x="1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1" name="Rectangle 7"/>
              <p:cNvSpPr>
                <a:spLocks noChangeArrowheads="1"/>
              </p:cNvSpPr>
              <p:nvPr/>
            </p:nvSpPr>
            <p:spPr bwMode="auto">
              <a:xfrm>
                <a:off x="2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2" name="Rectangle 8"/>
              <p:cNvSpPr>
                <a:spLocks noChangeArrowheads="1"/>
              </p:cNvSpPr>
              <p:nvPr/>
            </p:nvSpPr>
            <p:spPr bwMode="auto">
              <a:xfrm>
                <a:off x="3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3" name="Rectangle 9"/>
              <p:cNvSpPr>
                <a:spLocks noChangeArrowheads="1"/>
              </p:cNvSpPr>
              <p:nvPr/>
            </p:nvSpPr>
            <p:spPr bwMode="auto">
              <a:xfrm>
                <a:off x="4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4" name="Rectangle 10"/>
              <p:cNvSpPr>
                <a:spLocks noChangeArrowheads="1"/>
              </p:cNvSpPr>
              <p:nvPr/>
            </p:nvSpPr>
            <p:spPr bwMode="auto">
              <a:xfrm>
                <a:off x="5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5" name="Rectangle 11"/>
              <p:cNvSpPr>
                <a:spLocks noChangeArrowheads="1"/>
              </p:cNvSpPr>
              <p:nvPr/>
            </p:nvSpPr>
            <p:spPr bwMode="auto">
              <a:xfrm>
                <a:off x="6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6" name="Rectangle 12"/>
              <p:cNvSpPr>
                <a:spLocks noChangeArrowheads="1"/>
              </p:cNvSpPr>
              <p:nvPr/>
            </p:nvSpPr>
            <p:spPr bwMode="auto">
              <a:xfrm>
                <a:off x="7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7" name="Rectangle 13"/>
              <p:cNvSpPr>
                <a:spLocks noChangeArrowheads="1"/>
              </p:cNvSpPr>
              <p:nvPr/>
            </p:nvSpPr>
            <p:spPr bwMode="auto">
              <a:xfrm>
                <a:off x="8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8" name="Rectangle 14"/>
              <p:cNvSpPr>
                <a:spLocks noChangeArrowheads="1"/>
              </p:cNvSpPr>
              <p:nvPr/>
            </p:nvSpPr>
            <p:spPr bwMode="auto">
              <a:xfrm>
                <a:off x="9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59" name="Rectangle 15"/>
              <p:cNvSpPr>
                <a:spLocks noChangeArrowheads="1"/>
              </p:cNvSpPr>
              <p:nvPr/>
            </p:nvSpPr>
            <p:spPr bwMode="auto">
              <a:xfrm>
                <a:off x="10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0" name="Rectangle 16"/>
              <p:cNvSpPr>
                <a:spLocks noChangeArrowheads="1"/>
              </p:cNvSpPr>
              <p:nvPr/>
            </p:nvSpPr>
            <p:spPr bwMode="auto">
              <a:xfrm>
                <a:off x="11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1" name="Rectangle 17"/>
              <p:cNvSpPr>
                <a:spLocks noChangeArrowheads="1"/>
              </p:cNvSpPr>
              <p:nvPr/>
            </p:nvSpPr>
            <p:spPr bwMode="auto">
              <a:xfrm>
                <a:off x="12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2" name="Rectangle 18"/>
              <p:cNvSpPr>
                <a:spLocks noChangeArrowheads="1"/>
              </p:cNvSpPr>
              <p:nvPr/>
            </p:nvSpPr>
            <p:spPr bwMode="auto">
              <a:xfrm>
                <a:off x="13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3" name="Rectangle 19"/>
              <p:cNvSpPr>
                <a:spLocks noChangeArrowheads="1"/>
              </p:cNvSpPr>
              <p:nvPr/>
            </p:nvSpPr>
            <p:spPr bwMode="auto">
              <a:xfrm>
                <a:off x="14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4" name="Rectangle 20"/>
              <p:cNvSpPr>
                <a:spLocks noChangeArrowheads="1"/>
              </p:cNvSpPr>
              <p:nvPr/>
            </p:nvSpPr>
            <p:spPr bwMode="auto">
              <a:xfrm>
                <a:off x="15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5" name="Rectangle 21"/>
              <p:cNvSpPr>
                <a:spLocks noChangeArrowheads="1"/>
              </p:cNvSpPr>
              <p:nvPr/>
            </p:nvSpPr>
            <p:spPr bwMode="auto">
              <a:xfrm>
                <a:off x="16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6" name="Rectangle 22"/>
              <p:cNvSpPr>
                <a:spLocks noChangeArrowheads="1"/>
              </p:cNvSpPr>
              <p:nvPr/>
            </p:nvSpPr>
            <p:spPr bwMode="auto">
              <a:xfrm>
                <a:off x="17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7" name="Rectangle 23"/>
              <p:cNvSpPr>
                <a:spLocks noChangeArrowheads="1"/>
              </p:cNvSpPr>
              <p:nvPr/>
            </p:nvSpPr>
            <p:spPr bwMode="auto">
              <a:xfrm>
                <a:off x="18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8" name="Rectangle 24"/>
              <p:cNvSpPr>
                <a:spLocks noChangeArrowheads="1"/>
              </p:cNvSpPr>
              <p:nvPr/>
            </p:nvSpPr>
            <p:spPr bwMode="auto">
              <a:xfrm>
                <a:off x="19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69" name="Rectangle 25"/>
              <p:cNvSpPr>
                <a:spLocks noChangeArrowheads="1"/>
              </p:cNvSpPr>
              <p:nvPr/>
            </p:nvSpPr>
            <p:spPr bwMode="auto">
              <a:xfrm>
                <a:off x="20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0" name="Rectangle 26"/>
              <p:cNvSpPr>
                <a:spLocks noChangeArrowheads="1"/>
              </p:cNvSpPr>
              <p:nvPr/>
            </p:nvSpPr>
            <p:spPr bwMode="auto">
              <a:xfrm>
                <a:off x="21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1" name="Rectangle 27"/>
              <p:cNvSpPr>
                <a:spLocks noChangeArrowheads="1"/>
              </p:cNvSpPr>
              <p:nvPr/>
            </p:nvSpPr>
            <p:spPr bwMode="auto">
              <a:xfrm>
                <a:off x="22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2" name="Rectangle 28"/>
              <p:cNvSpPr>
                <a:spLocks noChangeArrowheads="1"/>
              </p:cNvSpPr>
              <p:nvPr/>
            </p:nvSpPr>
            <p:spPr bwMode="auto">
              <a:xfrm>
                <a:off x="23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3" name="Rectangle 29"/>
              <p:cNvSpPr>
                <a:spLocks noChangeArrowheads="1"/>
              </p:cNvSpPr>
              <p:nvPr/>
            </p:nvSpPr>
            <p:spPr bwMode="auto">
              <a:xfrm>
                <a:off x="23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4" name="Rectangle 30"/>
              <p:cNvSpPr>
                <a:spLocks noChangeArrowheads="1"/>
              </p:cNvSpPr>
              <p:nvPr/>
            </p:nvSpPr>
            <p:spPr bwMode="auto">
              <a:xfrm>
                <a:off x="24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5" name="Rectangle 31"/>
              <p:cNvSpPr>
                <a:spLocks noChangeArrowheads="1"/>
              </p:cNvSpPr>
              <p:nvPr/>
            </p:nvSpPr>
            <p:spPr bwMode="auto">
              <a:xfrm>
                <a:off x="25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6" name="Rectangle 32"/>
              <p:cNvSpPr>
                <a:spLocks noChangeArrowheads="1"/>
              </p:cNvSpPr>
              <p:nvPr/>
            </p:nvSpPr>
            <p:spPr bwMode="auto">
              <a:xfrm>
                <a:off x="26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7" name="Rectangle 33"/>
              <p:cNvSpPr>
                <a:spLocks noChangeArrowheads="1"/>
              </p:cNvSpPr>
              <p:nvPr/>
            </p:nvSpPr>
            <p:spPr bwMode="auto">
              <a:xfrm>
                <a:off x="27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8" name="Rectangle 34"/>
              <p:cNvSpPr>
                <a:spLocks noChangeArrowheads="1"/>
              </p:cNvSpPr>
              <p:nvPr/>
            </p:nvSpPr>
            <p:spPr bwMode="auto">
              <a:xfrm>
                <a:off x="28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79" name="Rectangle 35"/>
              <p:cNvSpPr>
                <a:spLocks noChangeArrowheads="1"/>
              </p:cNvSpPr>
              <p:nvPr/>
            </p:nvSpPr>
            <p:spPr bwMode="auto">
              <a:xfrm>
                <a:off x="29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0" name="Rectangle 36"/>
              <p:cNvSpPr>
                <a:spLocks noChangeArrowheads="1"/>
              </p:cNvSpPr>
              <p:nvPr/>
            </p:nvSpPr>
            <p:spPr bwMode="auto">
              <a:xfrm>
                <a:off x="30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1" name="Rectangle 37"/>
              <p:cNvSpPr>
                <a:spLocks noChangeArrowheads="1"/>
              </p:cNvSpPr>
              <p:nvPr/>
            </p:nvSpPr>
            <p:spPr bwMode="auto">
              <a:xfrm>
                <a:off x="31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2" name="Rectangle 38"/>
              <p:cNvSpPr>
                <a:spLocks noChangeArrowheads="1"/>
              </p:cNvSpPr>
              <p:nvPr/>
            </p:nvSpPr>
            <p:spPr bwMode="auto">
              <a:xfrm>
                <a:off x="326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3" name="Rectangle 39"/>
              <p:cNvSpPr>
                <a:spLocks noChangeArrowheads="1"/>
              </p:cNvSpPr>
              <p:nvPr/>
            </p:nvSpPr>
            <p:spPr bwMode="auto">
              <a:xfrm>
                <a:off x="335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4" name="Rectangle 40"/>
              <p:cNvSpPr>
                <a:spLocks noChangeArrowheads="1"/>
              </p:cNvSpPr>
              <p:nvPr/>
            </p:nvSpPr>
            <p:spPr bwMode="auto">
              <a:xfrm>
                <a:off x="345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5" name="Rectangle 41"/>
              <p:cNvSpPr>
                <a:spLocks noChangeArrowheads="1"/>
              </p:cNvSpPr>
              <p:nvPr/>
            </p:nvSpPr>
            <p:spPr bwMode="auto">
              <a:xfrm>
                <a:off x="355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6" name="Rectangle 42"/>
              <p:cNvSpPr>
                <a:spLocks noChangeArrowheads="1"/>
              </p:cNvSpPr>
              <p:nvPr/>
            </p:nvSpPr>
            <p:spPr bwMode="auto">
              <a:xfrm>
                <a:off x="364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7" name="Rectangle 43"/>
              <p:cNvSpPr>
                <a:spLocks noChangeArrowheads="1"/>
              </p:cNvSpPr>
              <p:nvPr/>
            </p:nvSpPr>
            <p:spPr bwMode="auto">
              <a:xfrm>
                <a:off x="374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8" name="Rectangle 44"/>
              <p:cNvSpPr>
                <a:spLocks noChangeArrowheads="1"/>
              </p:cNvSpPr>
              <p:nvPr/>
            </p:nvSpPr>
            <p:spPr bwMode="auto">
              <a:xfrm>
                <a:off x="383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89" name="Rectangle 45"/>
              <p:cNvSpPr>
                <a:spLocks noChangeArrowheads="1"/>
              </p:cNvSpPr>
              <p:nvPr/>
            </p:nvSpPr>
            <p:spPr bwMode="auto">
              <a:xfrm>
                <a:off x="393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0" name="Rectangle 46"/>
              <p:cNvSpPr>
                <a:spLocks noChangeArrowheads="1"/>
              </p:cNvSpPr>
              <p:nvPr/>
            </p:nvSpPr>
            <p:spPr bwMode="auto">
              <a:xfrm>
                <a:off x="403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1" name="Rectangle 47"/>
              <p:cNvSpPr>
                <a:spLocks noChangeArrowheads="1"/>
              </p:cNvSpPr>
              <p:nvPr/>
            </p:nvSpPr>
            <p:spPr bwMode="auto">
              <a:xfrm>
                <a:off x="412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2" name="Rectangle 48"/>
              <p:cNvSpPr>
                <a:spLocks noChangeArrowheads="1"/>
              </p:cNvSpPr>
              <p:nvPr/>
            </p:nvSpPr>
            <p:spPr bwMode="auto">
              <a:xfrm>
                <a:off x="422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3" name="Rectangle 49"/>
              <p:cNvSpPr>
                <a:spLocks noChangeArrowheads="1"/>
              </p:cNvSpPr>
              <p:nvPr/>
            </p:nvSpPr>
            <p:spPr bwMode="auto">
              <a:xfrm>
                <a:off x="431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4" name="Rectangle 50"/>
              <p:cNvSpPr>
                <a:spLocks noChangeArrowheads="1"/>
              </p:cNvSpPr>
              <p:nvPr/>
            </p:nvSpPr>
            <p:spPr bwMode="auto">
              <a:xfrm>
                <a:off x="441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5" name="Rectangle 51"/>
              <p:cNvSpPr>
                <a:spLocks noChangeArrowheads="1"/>
              </p:cNvSpPr>
              <p:nvPr/>
            </p:nvSpPr>
            <p:spPr bwMode="auto">
              <a:xfrm>
                <a:off x="451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6" name="Rectangle 52"/>
              <p:cNvSpPr>
                <a:spLocks noChangeArrowheads="1"/>
              </p:cNvSpPr>
              <p:nvPr/>
            </p:nvSpPr>
            <p:spPr bwMode="auto">
              <a:xfrm>
                <a:off x="460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7" name="Rectangle 53"/>
              <p:cNvSpPr>
                <a:spLocks noChangeArrowheads="1"/>
              </p:cNvSpPr>
              <p:nvPr/>
            </p:nvSpPr>
            <p:spPr bwMode="auto">
              <a:xfrm>
                <a:off x="470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8" name="Rectangle 54"/>
              <p:cNvSpPr>
                <a:spLocks noChangeArrowheads="1"/>
              </p:cNvSpPr>
              <p:nvPr/>
            </p:nvSpPr>
            <p:spPr bwMode="auto">
              <a:xfrm>
                <a:off x="479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199" name="Rectangle 55"/>
              <p:cNvSpPr>
                <a:spLocks noChangeArrowheads="1"/>
              </p:cNvSpPr>
              <p:nvPr/>
            </p:nvSpPr>
            <p:spPr bwMode="auto">
              <a:xfrm>
                <a:off x="489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0" name="Rectangle 56"/>
              <p:cNvSpPr>
                <a:spLocks noChangeArrowheads="1"/>
              </p:cNvSpPr>
              <p:nvPr/>
            </p:nvSpPr>
            <p:spPr bwMode="auto">
              <a:xfrm>
                <a:off x="499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1" name="Rectangle 57"/>
              <p:cNvSpPr>
                <a:spLocks noChangeArrowheads="1"/>
              </p:cNvSpPr>
              <p:nvPr/>
            </p:nvSpPr>
            <p:spPr bwMode="auto">
              <a:xfrm>
                <a:off x="508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2" name="Rectangle 58"/>
              <p:cNvSpPr>
                <a:spLocks noChangeArrowheads="1"/>
              </p:cNvSpPr>
              <p:nvPr/>
            </p:nvSpPr>
            <p:spPr bwMode="auto">
              <a:xfrm>
                <a:off x="518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3" name="Rectangle 59"/>
              <p:cNvSpPr>
                <a:spLocks noChangeArrowheads="1"/>
              </p:cNvSpPr>
              <p:nvPr/>
            </p:nvSpPr>
            <p:spPr bwMode="auto">
              <a:xfrm>
                <a:off x="527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4" name="Rectangle 60"/>
              <p:cNvSpPr>
                <a:spLocks noChangeArrowheads="1"/>
              </p:cNvSpPr>
              <p:nvPr/>
            </p:nvSpPr>
            <p:spPr bwMode="auto">
              <a:xfrm>
                <a:off x="537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5" name="Rectangle 61"/>
              <p:cNvSpPr>
                <a:spLocks noChangeArrowheads="1"/>
              </p:cNvSpPr>
              <p:nvPr/>
            </p:nvSpPr>
            <p:spPr bwMode="auto">
              <a:xfrm>
                <a:off x="547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6" name="Rectangle 62"/>
              <p:cNvSpPr>
                <a:spLocks noChangeArrowheads="1"/>
              </p:cNvSpPr>
              <p:nvPr/>
            </p:nvSpPr>
            <p:spPr bwMode="auto">
              <a:xfrm>
                <a:off x="556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6207" name="Rectangle 63"/>
              <p:cNvSpPr>
                <a:spLocks noChangeArrowheads="1"/>
              </p:cNvSpPr>
              <p:nvPr/>
            </p:nvSpPr>
            <p:spPr bwMode="auto">
              <a:xfrm>
                <a:off x="5662" y="6"/>
                <a:ext cx="48" cy="4320"/>
              </a:xfrm>
              <a:prstGeom prst="rect">
                <a:avLst/>
              </a:prstGeom>
              <a:solidFill>
                <a:schemeClr val="accent2"/>
              </a:solidFill>
              <a:ln w="9525">
                <a:noFill/>
                <a:miter lim="800000"/>
                <a:headEnd/>
                <a:tailEnd/>
              </a:ln>
              <a:effectLst/>
            </p:spPr>
            <p:txBody>
              <a:bodyPr wrap="none" anchor="ctr"/>
              <a:lstStyle/>
              <a:p>
                <a:endParaRPr lang="en-US"/>
              </a:p>
            </p:txBody>
          </p:sp>
        </p:grpSp>
        <p:sp>
          <p:nvSpPr>
            <p:cNvPr id="6208" name="Rectangle 64"/>
            <p:cNvSpPr>
              <a:spLocks noChangeArrowheads="1"/>
            </p:cNvSpPr>
            <p:nvPr/>
          </p:nvSpPr>
          <p:spPr bwMode="auto">
            <a:xfrm>
              <a:off x="429"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6209" name="Rectangle 65"/>
            <p:cNvSpPr>
              <a:spLocks noChangeArrowheads="1"/>
            </p:cNvSpPr>
            <p:nvPr/>
          </p:nvSpPr>
          <p:spPr bwMode="auto">
            <a:xfrm>
              <a:off x="0" y="0"/>
              <a:ext cx="5760" cy="321"/>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6210" name="Rectangle 66"/>
          <p:cNvSpPr>
            <a:spLocks noChangeArrowheads="1"/>
          </p:cNvSpPr>
          <p:nvPr/>
        </p:nvSpPr>
        <p:spPr bwMode="auto">
          <a:xfrm>
            <a:off x="3505200" y="2590800"/>
            <a:ext cx="4892675" cy="76200"/>
          </a:xfrm>
          <a:prstGeom prst="rect">
            <a:avLst/>
          </a:prstGeom>
          <a:solidFill>
            <a:schemeClr val="hlink">
              <a:alpha val="50000"/>
            </a:schemeClr>
          </a:solidFill>
          <a:ln w="9525">
            <a:noFill/>
            <a:miter lim="800000"/>
            <a:headEnd/>
            <a:tailEnd/>
          </a:ln>
          <a:effectLst/>
        </p:spPr>
        <p:txBody>
          <a:bodyPr wrap="none" anchor="ctr"/>
          <a:lstStyle/>
          <a:p>
            <a:pPr algn="ctr" eaLnBrk="1" hangingPunct="1"/>
            <a:endParaRPr kumimoji="1" lang="en-AU">
              <a:latin typeface="Helvetica" pitchFamily="-128" charset="0"/>
            </a:endParaRPr>
          </a:p>
        </p:txBody>
      </p:sp>
      <p:sp>
        <p:nvSpPr>
          <p:cNvPr id="6211" name="Rectangle 67"/>
          <p:cNvSpPr>
            <a:spLocks noGrp="1" noChangeArrowheads="1"/>
          </p:cNvSpPr>
          <p:nvPr>
            <p:ph type="ctrTitle" sz="quarter"/>
          </p:nvPr>
        </p:nvSpPr>
        <p:spPr>
          <a:xfrm>
            <a:off x="779463" y="1447800"/>
            <a:ext cx="7678737" cy="1081088"/>
          </a:xfrm>
        </p:spPr>
        <p:txBody>
          <a:bodyPr/>
          <a:lstStyle>
            <a:lvl1pPr algn="r">
              <a:defRPr/>
            </a:lvl1pPr>
          </a:lstStyle>
          <a:p>
            <a:r>
              <a:rPr lang="en-US"/>
              <a:t>Click to edit Master title style</a:t>
            </a:r>
          </a:p>
        </p:txBody>
      </p:sp>
      <p:sp>
        <p:nvSpPr>
          <p:cNvPr id="6212" name="Rectangle 68"/>
          <p:cNvSpPr>
            <a:spLocks noGrp="1" noChangeArrowheads="1"/>
          </p:cNvSpPr>
          <p:nvPr>
            <p:ph type="subTitle" sz="quarter" idx="1"/>
          </p:nvPr>
        </p:nvSpPr>
        <p:spPr>
          <a:xfrm>
            <a:off x="4021138" y="2860675"/>
            <a:ext cx="4437062" cy="3114675"/>
          </a:xfrm>
        </p:spPr>
        <p:txBody>
          <a:bodyPr/>
          <a:lstStyle>
            <a:lvl1pPr marL="0" indent="0">
              <a:buFont typeface="Wingdings" pitchFamily="-128" charset="2"/>
              <a:buNone/>
              <a:defRPr/>
            </a:lvl1pPr>
          </a:lstStyle>
          <a:p>
            <a:r>
              <a:rPr lang="en-US"/>
              <a:t>Click to edit Master subtitle style</a:t>
            </a:r>
          </a:p>
        </p:txBody>
      </p:sp>
      <p:sp>
        <p:nvSpPr>
          <p:cNvPr id="6213" name="Rectangle 69"/>
          <p:cNvSpPr>
            <a:spLocks noGrp="1" noChangeArrowheads="1"/>
          </p:cNvSpPr>
          <p:nvPr>
            <p:ph type="dt" sz="quarter" idx="2"/>
          </p:nvPr>
        </p:nvSpPr>
        <p:spPr bwMode="auto">
          <a:xfrm>
            <a:off x="685800" y="6248400"/>
            <a:ext cx="1905000" cy="457200"/>
          </a:xfrm>
          <a:prstGeom prst="rect">
            <a:avLst/>
          </a:prstGeom>
          <a:noFill/>
          <a:ln>
            <a:miter lim="800000"/>
            <a:headEnd/>
            <a:tailEnd/>
          </a:ln>
        </p:spPr>
        <p:txBody>
          <a:bodyPr vert="horz" wrap="square" lIns="91440" tIns="45720" rIns="91440" bIns="45720" numCol="1" anchor="b" anchorCtr="0" compatLnSpc="1">
            <a:prstTxWarp prst="textNoShape">
              <a:avLst/>
            </a:prstTxWarp>
          </a:bodyPr>
          <a:lstStyle>
            <a:lvl1pPr eaLnBrk="1" hangingPunct="1">
              <a:defRPr sz="1400">
                <a:latin typeface="+mn-lt"/>
              </a:defRPr>
            </a:lvl1pPr>
          </a:lstStyle>
          <a:p>
            <a:endParaRPr lang="en-US"/>
          </a:p>
        </p:txBody>
      </p:sp>
      <p:sp>
        <p:nvSpPr>
          <p:cNvPr id="6214" name="Rectangle 70"/>
          <p:cNvSpPr>
            <a:spLocks noGrp="1" noChangeArrowheads="1"/>
          </p:cNvSpPr>
          <p:nvPr>
            <p:ph type="ftr" sz="quarter" idx="3"/>
          </p:nvPr>
        </p:nvSpPr>
        <p:spPr>
          <a:xfrm>
            <a:off x="3124200" y="6248400"/>
            <a:ext cx="2895600" cy="457200"/>
          </a:xfrm>
        </p:spPr>
        <p:txBody>
          <a:bodyPr/>
          <a:lstStyle>
            <a:lvl1pPr algn="ctr">
              <a:defRPr sz="1400"/>
            </a:lvl1pPr>
          </a:lstStyle>
          <a:p>
            <a:endParaRPr lang="en-US"/>
          </a:p>
        </p:txBody>
      </p:sp>
      <p:sp>
        <p:nvSpPr>
          <p:cNvPr id="6215" name="Rectangle 71"/>
          <p:cNvSpPr>
            <a:spLocks noGrp="1" noChangeArrowheads="1"/>
          </p:cNvSpPr>
          <p:nvPr>
            <p:ph type="sldNum" sz="quarter" idx="4"/>
          </p:nvPr>
        </p:nvSpPr>
        <p:spPr>
          <a:xfrm>
            <a:off x="6553200" y="6248400"/>
            <a:ext cx="1905000" cy="457200"/>
          </a:xfrm>
        </p:spPr>
        <p:txBody>
          <a:bodyPr/>
          <a:lstStyle>
            <a:lvl1pPr>
              <a:defRPr sz="1400"/>
            </a:lvl1pPr>
          </a:lstStyle>
          <a:p>
            <a:fld id="{BF3994B6-B542-45FE-A83C-E94715D4DF6D}"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5" name="Slide Number Placeholder 4"/>
          <p:cNvSpPr>
            <a:spLocks noGrp="1"/>
          </p:cNvSpPr>
          <p:nvPr>
            <p:ph type="sldNum" sz="quarter" idx="11"/>
          </p:nvPr>
        </p:nvSpPr>
        <p:spPr/>
        <p:txBody>
          <a:bodyPr/>
          <a:lstStyle>
            <a:lvl1pPr>
              <a:defRPr/>
            </a:lvl1pPr>
          </a:lstStyle>
          <a:p>
            <a:fld id="{C202E9AE-7458-4FF1-B3BB-21AAC8F620A2}"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7050" y="990600"/>
            <a:ext cx="1885950" cy="5105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19200" y="990600"/>
            <a:ext cx="5505450" cy="5105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5" name="Slide Number Placeholder 4"/>
          <p:cNvSpPr>
            <a:spLocks noGrp="1"/>
          </p:cNvSpPr>
          <p:nvPr>
            <p:ph type="sldNum" sz="quarter" idx="11"/>
          </p:nvPr>
        </p:nvSpPr>
        <p:spPr/>
        <p:txBody>
          <a:bodyPr/>
          <a:lstStyle>
            <a:lvl1pPr>
              <a:defRPr/>
            </a:lvl1pPr>
          </a:lstStyle>
          <a:p>
            <a:fld id="{6031FC34-E031-4613-9F8A-F6376BF11A9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5" name="Slide Number Placeholder 4"/>
          <p:cNvSpPr>
            <a:spLocks noGrp="1"/>
          </p:cNvSpPr>
          <p:nvPr>
            <p:ph type="sldNum" sz="quarter" idx="11"/>
          </p:nvPr>
        </p:nvSpPr>
        <p:spPr/>
        <p:txBody>
          <a:bodyPr/>
          <a:lstStyle>
            <a:lvl1pPr>
              <a:defRPr/>
            </a:lvl1pPr>
          </a:lstStyle>
          <a:p>
            <a:fld id="{0F124B47-255B-4135-870C-E948810F74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5" name="Slide Number Placeholder 4"/>
          <p:cNvSpPr>
            <a:spLocks noGrp="1"/>
          </p:cNvSpPr>
          <p:nvPr>
            <p:ph type="sldNum" sz="quarter" idx="11"/>
          </p:nvPr>
        </p:nvSpPr>
        <p:spPr/>
        <p:txBody>
          <a:bodyPr/>
          <a:lstStyle>
            <a:lvl1pPr>
              <a:defRPr/>
            </a:lvl1pPr>
          </a:lstStyle>
          <a:p>
            <a:fld id="{8F863D8F-662A-4AFB-A777-B723A0C86F3E}"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72100" y="1905000"/>
            <a:ext cx="33909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6" name="Slide Number Placeholder 5"/>
          <p:cNvSpPr>
            <a:spLocks noGrp="1"/>
          </p:cNvSpPr>
          <p:nvPr>
            <p:ph type="sldNum" sz="quarter" idx="11"/>
          </p:nvPr>
        </p:nvSpPr>
        <p:spPr/>
        <p:txBody>
          <a:bodyPr/>
          <a:lstStyle>
            <a:lvl1pPr>
              <a:defRPr/>
            </a:lvl1pPr>
          </a:lstStyle>
          <a:p>
            <a:fld id="{3C0F61B1-4F7B-49A8-8564-91A30903CE8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8" name="Slide Number Placeholder 7"/>
          <p:cNvSpPr>
            <a:spLocks noGrp="1"/>
          </p:cNvSpPr>
          <p:nvPr>
            <p:ph type="sldNum" sz="quarter" idx="11"/>
          </p:nvPr>
        </p:nvSpPr>
        <p:spPr/>
        <p:txBody>
          <a:bodyPr/>
          <a:lstStyle>
            <a:lvl1pPr>
              <a:defRPr/>
            </a:lvl1pPr>
          </a:lstStyle>
          <a:p>
            <a:fld id="{6BCEBCF7-CA20-4C34-B18C-7068AC130037}"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4" name="Slide Number Placeholder 3"/>
          <p:cNvSpPr>
            <a:spLocks noGrp="1"/>
          </p:cNvSpPr>
          <p:nvPr>
            <p:ph type="sldNum" sz="quarter" idx="11"/>
          </p:nvPr>
        </p:nvSpPr>
        <p:spPr/>
        <p:txBody>
          <a:bodyPr/>
          <a:lstStyle>
            <a:lvl1pPr>
              <a:defRPr/>
            </a:lvl1pPr>
          </a:lstStyle>
          <a:p>
            <a:fld id="{CE7943C6-B25C-4486-8289-96D429B5F3A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3" name="Slide Number Placeholder 2"/>
          <p:cNvSpPr>
            <a:spLocks noGrp="1"/>
          </p:cNvSpPr>
          <p:nvPr>
            <p:ph type="sldNum" sz="quarter" idx="11"/>
          </p:nvPr>
        </p:nvSpPr>
        <p:spPr/>
        <p:txBody>
          <a:bodyPr/>
          <a:lstStyle>
            <a:lvl1pPr>
              <a:defRPr/>
            </a:lvl1pPr>
          </a:lstStyle>
          <a:p>
            <a:fld id="{E1331281-7D2F-4FC5-8C08-3C13475EA65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6" name="Slide Number Placeholder 5"/>
          <p:cNvSpPr>
            <a:spLocks noGrp="1"/>
          </p:cNvSpPr>
          <p:nvPr>
            <p:ph type="sldNum" sz="quarter" idx="11"/>
          </p:nvPr>
        </p:nvSpPr>
        <p:spPr/>
        <p:txBody>
          <a:bodyPr/>
          <a:lstStyle>
            <a:lvl1pPr>
              <a:defRPr/>
            </a:lvl1pPr>
          </a:lstStyle>
          <a:p>
            <a:fld id="{F75B81BF-92A6-40F9-92B9-B2F49438F2F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6" name="Slide Number Placeholder 5"/>
          <p:cNvSpPr>
            <a:spLocks noGrp="1"/>
          </p:cNvSpPr>
          <p:nvPr>
            <p:ph type="sldNum" sz="quarter" idx="11"/>
          </p:nvPr>
        </p:nvSpPr>
        <p:spPr/>
        <p:txBody>
          <a:bodyPr/>
          <a:lstStyle>
            <a:lvl1pPr>
              <a:defRPr/>
            </a:lvl1pPr>
          </a:lstStyle>
          <a:p>
            <a:fld id="{102DC21A-794A-4A84-91DF-D7F3CA413AF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1219200" y="-9525"/>
            <a:ext cx="7924800" cy="6867525"/>
            <a:chOff x="0" y="0"/>
            <a:chExt cx="5762" cy="4326"/>
          </a:xfrm>
        </p:grpSpPr>
        <p:sp>
          <p:nvSpPr>
            <p:cNvPr id="5123" name="Rectangle 3"/>
            <p:cNvSpPr>
              <a:spLocks noChangeArrowheads="1"/>
            </p:cNvSpPr>
            <p:nvPr/>
          </p:nvSpPr>
          <p:spPr bwMode="hidden">
            <a:xfrm>
              <a:off x="0" y="0"/>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4" name="Rectangle 4"/>
            <p:cNvSpPr>
              <a:spLocks noChangeArrowheads="1"/>
            </p:cNvSpPr>
            <p:nvPr/>
          </p:nvSpPr>
          <p:spPr bwMode="hidden">
            <a:xfrm>
              <a:off x="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5" name="Rectangle 5"/>
            <p:cNvSpPr>
              <a:spLocks noChangeArrowheads="1"/>
            </p:cNvSpPr>
            <p:nvPr/>
          </p:nvSpPr>
          <p:spPr bwMode="hidden">
            <a:xfrm>
              <a:off x="1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6" name="Rectangle 6"/>
            <p:cNvSpPr>
              <a:spLocks noChangeArrowheads="1"/>
            </p:cNvSpPr>
            <p:nvPr/>
          </p:nvSpPr>
          <p:spPr bwMode="hidden">
            <a:xfrm>
              <a:off x="2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7" name="Rectangle 7"/>
            <p:cNvSpPr>
              <a:spLocks noChangeArrowheads="1"/>
            </p:cNvSpPr>
            <p:nvPr/>
          </p:nvSpPr>
          <p:spPr bwMode="hidden">
            <a:xfrm>
              <a:off x="3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8" name="Rectangle 8"/>
            <p:cNvSpPr>
              <a:spLocks noChangeArrowheads="1"/>
            </p:cNvSpPr>
            <p:nvPr/>
          </p:nvSpPr>
          <p:spPr bwMode="hidden">
            <a:xfrm>
              <a:off x="4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29" name="Rectangle 9"/>
            <p:cNvSpPr>
              <a:spLocks noChangeArrowheads="1"/>
            </p:cNvSpPr>
            <p:nvPr/>
          </p:nvSpPr>
          <p:spPr bwMode="hidden">
            <a:xfrm>
              <a:off x="5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0" name="Rectangle 10"/>
            <p:cNvSpPr>
              <a:spLocks noChangeArrowheads="1"/>
            </p:cNvSpPr>
            <p:nvPr/>
          </p:nvSpPr>
          <p:spPr bwMode="hidden">
            <a:xfrm>
              <a:off x="6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1" name="Rectangle 11"/>
            <p:cNvSpPr>
              <a:spLocks noChangeArrowheads="1"/>
            </p:cNvSpPr>
            <p:nvPr/>
          </p:nvSpPr>
          <p:spPr bwMode="hidden">
            <a:xfrm>
              <a:off x="7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2" name="Rectangle 12"/>
            <p:cNvSpPr>
              <a:spLocks noChangeArrowheads="1"/>
            </p:cNvSpPr>
            <p:nvPr/>
          </p:nvSpPr>
          <p:spPr bwMode="hidden">
            <a:xfrm>
              <a:off x="8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3" name="Rectangle 13"/>
            <p:cNvSpPr>
              <a:spLocks noChangeArrowheads="1"/>
            </p:cNvSpPr>
            <p:nvPr/>
          </p:nvSpPr>
          <p:spPr bwMode="hidden">
            <a:xfrm>
              <a:off x="9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4" name="Rectangle 14"/>
            <p:cNvSpPr>
              <a:spLocks noChangeArrowheads="1"/>
            </p:cNvSpPr>
            <p:nvPr/>
          </p:nvSpPr>
          <p:spPr bwMode="hidden">
            <a:xfrm>
              <a:off x="10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5" name="Rectangle 15"/>
            <p:cNvSpPr>
              <a:spLocks noChangeArrowheads="1"/>
            </p:cNvSpPr>
            <p:nvPr/>
          </p:nvSpPr>
          <p:spPr bwMode="hidden">
            <a:xfrm>
              <a:off x="11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6" name="Rectangle 16"/>
            <p:cNvSpPr>
              <a:spLocks noChangeArrowheads="1"/>
            </p:cNvSpPr>
            <p:nvPr/>
          </p:nvSpPr>
          <p:spPr bwMode="hidden">
            <a:xfrm>
              <a:off x="12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7" name="Rectangle 17"/>
            <p:cNvSpPr>
              <a:spLocks noChangeArrowheads="1"/>
            </p:cNvSpPr>
            <p:nvPr/>
          </p:nvSpPr>
          <p:spPr bwMode="hidden">
            <a:xfrm>
              <a:off x="13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8" name="Rectangle 18"/>
            <p:cNvSpPr>
              <a:spLocks noChangeArrowheads="1"/>
            </p:cNvSpPr>
            <p:nvPr/>
          </p:nvSpPr>
          <p:spPr bwMode="hidden">
            <a:xfrm>
              <a:off x="14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39" name="Rectangle 19"/>
            <p:cNvSpPr>
              <a:spLocks noChangeArrowheads="1"/>
            </p:cNvSpPr>
            <p:nvPr/>
          </p:nvSpPr>
          <p:spPr bwMode="hidden">
            <a:xfrm>
              <a:off x="15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0" name="Rectangle 20"/>
            <p:cNvSpPr>
              <a:spLocks noChangeArrowheads="1"/>
            </p:cNvSpPr>
            <p:nvPr/>
          </p:nvSpPr>
          <p:spPr bwMode="hidden">
            <a:xfrm>
              <a:off x="16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1" name="Rectangle 21"/>
            <p:cNvSpPr>
              <a:spLocks noChangeArrowheads="1"/>
            </p:cNvSpPr>
            <p:nvPr/>
          </p:nvSpPr>
          <p:spPr bwMode="hidden">
            <a:xfrm>
              <a:off x="17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2" name="Rectangle 22"/>
            <p:cNvSpPr>
              <a:spLocks noChangeArrowheads="1"/>
            </p:cNvSpPr>
            <p:nvPr/>
          </p:nvSpPr>
          <p:spPr bwMode="hidden">
            <a:xfrm>
              <a:off x="18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3" name="Rectangle 23"/>
            <p:cNvSpPr>
              <a:spLocks noChangeArrowheads="1"/>
            </p:cNvSpPr>
            <p:nvPr/>
          </p:nvSpPr>
          <p:spPr bwMode="hidden">
            <a:xfrm>
              <a:off x="19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4" name="Rectangle 24"/>
            <p:cNvSpPr>
              <a:spLocks noChangeArrowheads="1"/>
            </p:cNvSpPr>
            <p:nvPr/>
          </p:nvSpPr>
          <p:spPr bwMode="hidden">
            <a:xfrm>
              <a:off x="20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5" name="Rectangle 25"/>
            <p:cNvSpPr>
              <a:spLocks noChangeArrowheads="1"/>
            </p:cNvSpPr>
            <p:nvPr/>
          </p:nvSpPr>
          <p:spPr bwMode="hidden">
            <a:xfrm>
              <a:off x="21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6" name="Rectangle 26"/>
            <p:cNvSpPr>
              <a:spLocks noChangeArrowheads="1"/>
            </p:cNvSpPr>
            <p:nvPr/>
          </p:nvSpPr>
          <p:spPr bwMode="hidden">
            <a:xfrm>
              <a:off x="22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7" name="Rectangle 27"/>
            <p:cNvSpPr>
              <a:spLocks noChangeArrowheads="1"/>
            </p:cNvSpPr>
            <p:nvPr/>
          </p:nvSpPr>
          <p:spPr bwMode="hidden">
            <a:xfrm>
              <a:off x="23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8" name="Rectangle 28"/>
            <p:cNvSpPr>
              <a:spLocks noChangeArrowheads="1"/>
            </p:cNvSpPr>
            <p:nvPr/>
          </p:nvSpPr>
          <p:spPr bwMode="hidden">
            <a:xfrm>
              <a:off x="24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49" name="Rectangle 29"/>
            <p:cNvSpPr>
              <a:spLocks noChangeArrowheads="1"/>
            </p:cNvSpPr>
            <p:nvPr/>
          </p:nvSpPr>
          <p:spPr bwMode="hidden">
            <a:xfrm>
              <a:off x="24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0" name="Rectangle 30"/>
            <p:cNvSpPr>
              <a:spLocks noChangeArrowheads="1"/>
            </p:cNvSpPr>
            <p:nvPr/>
          </p:nvSpPr>
          <p:spPr bwMode="hidden">
            <a:xfrm>
              <a:off x="25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1" name="Rectangle 31"/>
            <p:cNvSpPr>
              <a:spLocks noChangeArrowheads="1"/>
            </p:cNvSpPr>
            <p:nvPr/>
          </p:nvSpPr>
          <p:spPr bwMode="hidden">
            <a:xfrm>
              <a:off x="26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2" name="Rectangle 32"/>
            <p:cNvSpPr>
              <a:spLocks noChangeArrowheads="1"/>
            </p:cNvSpPr>
            <p:nvPr/>
          </p:nvSpPr>
          <p:spPr bwMode="hidden">
            <a:xfrm>
              <a:off x="27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3" name="Rectangle 33"/>
            <p:cNvSpPr>
              <a:spLocks noChangeArrowheads="1"/>
            </p:cNvSpPr>
            <p:nvPr/>
          </p:nvSpPr>
          <p:spPr bwMode="hidden">
            <a:xfrm>
              <a:off x="28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4" name="Rectangle 34"/>
            <p:cNvSpPr>
              <a:spLocks noChangeArrowheads="1"/>
            </p:cNvSpPr>
            <p:nvPr/>
          </p:nvSpPr>
          <p:spPr bwMode="hidden">
            <a:xfrm>
              <a:off x="29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5" name="Rectangle 35"/>
            <p:cNvSpPr>
              <a:spLocks noChangeArrowheads="1"/>
            </p:cNvSpPr>
            <p:nvPr/>
          </p:nvSpPr>
          <p:spPr bwMode="hidden">
            <a:xfrm>
              <a:off x="30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6" name="Rectangle 36"/>
            <p:cNvSpPr>
              <a:spLocks noChangeArrowheads="1"/>
            </p:cNvSpPr>
            <p:nvPr/>
          </p:nvSpPr>
          <p:spPr bwMode="hidden">
            <a:xfrm>
              <a:off x="31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7" name="Rectangle 37"/>
            <p:cNvSpPr>
              <a:spLocks noChangeArrowheads="1"/>
            </p:cNvSpPr>
            <p:nvPr/>
          </p:nvSpPr>
          <p:spPr bwMode="hidden">
            <a:xfrm>
              <a:off x="32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8" name="Rectangle 38"/>
            <p:cNvSpPr>
              <a:spLocks noChangeArrowheads="1"/>
            </p:cNvSpPr>
            <p:nvPr/>
          </p:nvSpPr>
          <p:spPr bwMode="hidden">
            <a:xfrm>
              <a:off x="336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59" name="Rectangle 39"/>
            <p:cNvSpPr>
              <a:spLocks noChangeArrowheads="1"/>
            </p:cNvSpPr>
            <p:nvPr/>
          </p:nvSpPr>
          <p:spPr bwMode="hidden">
            <a:xfrm>
              <a:off x="345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0" name="Rectangle 40"/>
            <p:cNvSpPr>
              <a:spLocks noChangeArrowheads="1"/>
            </p:cNvSpPr>
            <p:nvPr/>
          </p:nvSpPr>
          <p:spPr bwMode="hidden">
            <a:xfrm>
              <a:off x="355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1" name="Rectangle 41"/>
            <p:cNvSpPr>
              <a:spLocks noChangeArrowheads="1"/>
            </p:cNvSpPr>
            <p:nvPr/>
          </p:nvSpPr>
          <p:spPr bwMode="hidden">
            <a:xfrm>
              <a:off x="364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2" name="Rectangle 42"/>
            <p:cNvSpPr>
              <a:spLocks noChangeArrowheads="1"/>
            </p:cNvSpPr>
            <p:nvPr/>
          </p:nvSpPr>
          <p:spPr bwMode="hidden">
            <a:xfrm>
              <a:off x="374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3" name="Rectangle 43"/>
            <p:cNvSpPr>
              <a:spLocks noChangeArrowheads="1"/>
            </p:cNvSpPr>
            <p:nvPr/>
          </p:nvSpPr>
          <p:spPr bwMode="hidden">
            <a:xfrm>
              <a:off x="384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4" name="Rectangle 44"/>
            <p:cNvSpPr>
              <a:spLocks noChangeArrowheads="1"/>
            </p:cNvSpPr>
            <p:nvPr/>
          </p:nvSpPr>
          <p:spPr bwMode="hidden">
            <a:xfrm>
              <a:off x="393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5" name="Rectangle 45"/>
            <p:cNvSpPr>
              <a:spLocks noChangeArrowheads="1"/>
            </p:cNvSpPr>
            <p:nvPr/>
          </p:nvSpPr>
          <p:spPr bwMode="hidden">
            <a:xfrm>
              <a:off x="403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6" name="Rectangle 46"/>
            <p:cNvSpPr>
              <a:spLocks noChangeArrowheads="1"/>
            </p:cNvSpPr>
            <p:nvPr/>
          </p:nvSpPr>
          <p:spPr bwMode="hidden">
            <a:xfrm>
              <a:off x="412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7" name="Rectangle 47"/>
            <p:cNvSpPr>
              <a:spLocks noChangeArrowheads="1"/>
            </p:cNvSpPr>
            <p:nvPr/>
          </p:nvSpPr>
          <p:spPr bwMode="hidden">
            <a:xfrm>
              <a:off x="422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8" name="Rectangle 48"/>
            <p:cNvSpPr>
              <a:spLocks noChangeArrowheads="1"/>
            </p:cNvSpPr>
            <p:nvPr/>
          </p:nvSpPr>
          <p:spPr bwMode="hidden">
            <a:xfrm>
              <a:off x="432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69" name="Rectangle 49"/>
            <p:cNvSpPr>
              <a:spLocks noChangeArrowheads="1"/>
            </p:cNvSpPr>
            <p:nvPr/>
          </p:nvSpPr>
          <p:spPr bwMode="hidden">
            <a:xfrm>
              <a:off x="441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0" name="Rectangle 50"/>
            <p:cNvSpPr>
              <a:spLocks noChangeArrowheads="1"/>
            </p:cNvSpPr>
            <p:nvPr/>
          </p:nvSpPr>
          <p:spPr bwMode="hidden">
            <a:xfrm>
              <a:off x="451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1" name="Rectangle 51"/>
            <p:cNvSpPr>
              <a:spLocks noChangeArrowheads="1"/>
            </p:cNvSpPr>
            <p:nvPr/>
          </p:nvSpPr>
          <p:spPr bwMode="hidden">
            <a:xfrm>
              <a:off x="460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2" name="Rectangle 52"/>
            <p:cNvSpPr>
              <a:spLocks noChangeArrowheads="1"/>
            </p:cNvSpPr>
            <p:nvPr/>
          </p:nvSpPr>
          <p:spPr bwMode="hidden">
            <a:xfrm>
              <a:off x="470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3" name="Rectangle 53"/>
            <p:cNvSpPr>
              <a:spLocks noChangeArrowheads="1"/>
            </p:cNvSpPr>
            <p:nvPr/>
          </p:nvSpPr>
          <p:spPr bwMode="hidden">
            <a:xfrm>
              <a:off x="480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4" name="Rectangle 54"/>
            <p:cNvSpPr>
              <a:spLocks noChangeArrowheads="1"/>
            </p:cNvSpPr>
            <p:nvPr/>
          </p:nvSpPr>
          <p:spPr bwMode="hidden">
            <a:xfrm>
              <a:off x="489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5" name="Rectangle 55"/>
            <p:cNvSpPr>
              <a:spLocks noChangeArrowheads="1"/>
            </p:cNvSpPr>
            <p:nvPr/>
          </p:nvSpPr>
          <p:spPr bwMode="hidden">
            <a:xfrm>
              <a:off x="499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6" name="Rectangle 56"/>
            <p:cNvSpPr>
              <a:spLocks noChangeArrowheads="1"/>
            </p:cNvSpPr>
            <p:nvPr/>
          </p:nvSpPr>
          <p:spPr bwMode="hidden">
            <a:xfrm>
              <a:off x="508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7" name="Rectangle 57"/>
            <p:cNvSpPr>
              <a:spLocks noChangeArrowheads="1"/>
            </p:cNvSpPr>
            <p:nvPr/>
          </p:nvSpPr>
          <p:spPr bwMode="hidden">
            <a:xfrm>
              <a:off x="518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8" name="Rectangle 58"/>
            <p:cNvSpPr>
              <a:spLocks noChangeArrowheads="1"/>
            </p:cNvSpPr>
            <p:nvPr/>
          </p:nvSpPr>
          <p:spPr bwMode="hidden">
            <a:xfrm>
              <a:off x="5280"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79" name="Rectangle 59"/>
            <p:cNvSpPr>
              <a:spLocks noChangeArrowheads="1"/>
            </p:cNvSpPr>
            <p:nvPr/>
          </p:nvSpPr>
          <p:spPr bwMode="hidden">
            <a:xfrm>
              <a:off x="5376"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0" name="Rectangle 60"/>
            <p:cNvSpPr>
              <a:spLocks noChangeArrowheads="1"/>
            </p:cNvSpPr>
            <p:nvPr/>
          </p:nvSpPr>
          <p:spPr bwMode="hidden">
            <a:xfrm>
              <a:off x="5472"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1" name="Rectangle 61"/>
            <p:cNvSpPr>
              <a:spLocks noChangeArrowheads="1"/>
            </p:cNvSpPr>
            <p:nvPr/>
          </p:nvSpPr>
          <p:spPr bwMode="hidden">
            <a:xfrm>
              <a:off x="5568"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2" name="Rectangle 62"/>
            <p:cNvSpPr>
              <a:spLocks noChangeArrowheads="1"/>
            </p:cNvSpPr>
            <p:nvPr/>
          </p:nvSpPr>
          <p:spPr bwMode="hidden">
            <a:xfrm>
              <a:off x="5664" y="6"/>
              <a:ext cx="48" cy="4320"/>
            </a:xfrm>
            <a:prstGeom prst="rect">
              <a:avLst/>
            </a:prstGeom>
            <a:solidFill>
              <a:schemeClr val="accent2"/>
            </a:solidFill>
            <a:ln w="9525">
              <a:noFill/>
              <a:miter lim="800000"/>
              <a:headEnd/>
              <a:tailEnd/>
            </a:ln>
            <a:effectLst/>
          </p:spPr>
          <p:txBody>
            <a:bodyPr wrap="none" anchor="ctr"/>
            <a:lstStyle/>
            <a:p>
              <a:endParaRPr lang="en-US"/>
            </a:p>
          </p:txBody>
        </p:sp>
        <p:sp>
          <p:nvSpPr>
            <p:cNvPr id="5183" name="Rectangle 63"/>
            <p:cNvSpPr>
              <a:spLocks noChangeArrowheads="1"/>
            </p:cNvSpPr>
            <p:nvPr/>
          </p:nvSpPr>
          <p:spPr bwMode="hidden">
            <a:xfrm>
              <a:off x="431" y="0"/>
              <a:ext cx="5331" cy="4320"/>
            </a:xfrm>
            <a:prstGeom prst="rect">
              <a:avLst/>
            </a:prstGeom>
            <a:solidFill>
              <a:schemeClr val="accent1">
                <a:alpha val="50000"/>
              </a:schemeClr>
            </a:solidFill>
            <a:ln w="9525">
              <a:noFill/>
              <a:miter lim="800000"/>
              <a:headEnd/>
              <a:tailEnd/>
            </a:ln>
            <a:effectLst/>
          </p:spPr>
          <p:txBody>
            <a:bodyPr wrap="none" anchor="ctr"/>
            <a:lstStyle/>
            <a:p>
              <a:endParaRPr lang="en-US"/>
            </a:p>
          </p:txBody>
        </p:sp>
        <p:sp>
          <p:nvSpPr>
            <p:cNvPr id="5184" name="Rectangle 64"/>
            <p:cNvSpPr>
              <a:spLocks noChangeArrowheads="1"/>
            </p:cNvSpPr>
            <p:nvPr/>
          </p:nvSpPr>
          <p:spPr bwMode="blackGray">
            <a:xfrm>
              <a:off x="0" y="1081"/>
              <a:ext cx="4378" cy="47"/>
            </a:xfrm>
            <a:prstGeom prst="rect">
              <a:avLst/>
            </a:prstGeom>
            <a:solidFill>
              <a:schemeClr val="hlink">
                <a:alpha val="50000"/>
              </a:schemeClr>
            </a:solidFill>
            <a:ln w="9525">
              <a:noFill/>
              <a:miter lim="800000"/>
              <a:headEnd/>
              <a:tailEnd/>
            </a:ln>
            <a:effectLst/>
          </p:spPr>
          <p:txBody>
            <a:bodyPr wrap="none" anchor="ctr"/>
            <a:lstStyle/>
            <a:p>
              <a:endParaRPr lang="en-US"/>
            </a:p>
          </p:txBody>
        </p:sp>
      </p:grpSp>
      <p:sp>
        <p:nvSpPr>
          <p:cNvPr id="5185" name="Rectangle 65"/>
          <p:cNvSpPr>
            <a:spLocks noGrp="1" noChangeArrowheads="1"/>
          </p:cNvSpPr>
          <p:nvPr>
            <p:ph type="title"/>
          </p:nvPr>
        </p:nvSpPr>
        <p:spPr bwMode="auto">
          <a:xfrm>
            <a:off x="1219200" y="990600"/>
            <a:ext cx="6705600" cy="6334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5186" name="Rectangle 66"/>
          <p:cNvSpPr>
            <a:spLocks noGrp="1" noChangeArrowheads="1"/>
          </p:cNvSpPr>
          <p:nvPr>
            <p:ph type="body" idx="1"/>
          </p:nvPr>
        </p:nvSpPr>
        <p:spPr bwMode="auto">
          <a:xfrm>
            <a:off x="1828800" y="1905000"/>
            <a:ext cx="69342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88" name="Rectangle 68"/>
          <p:cNvSpPr>
            <a:spLocks noGrp="1" noChangeArrowheads="1"/>
          </p:cNvSpPr>
          <p:nvPr>
            <p:ph type="ftr" sz="quarter" idx="3"/>
          </p:nvPr>
        </p:nvSpPr>
        <p:spPr bwMode="auto">
          <a:xfrm>
            <a:off x="1219200" y="6248400"/>
            <a:ext cx="5486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000">
                <a:latin typeface="+mn-lt"/>
              </a:defRPr>
            </a:lvl1pPr>
          </a:lstStyle>
          <a:p>
            <a:r>
              <a:rPr lang="en-US"/>
              <a:t>These slides are designed to accompany </a:t>
            </a:r>
            <a:r>
              <a:rPr lang="en-US" i="1"/>
              <a:t>Software Engineering: A Practitioner’s Approach, 7/e </a:t>
            </a:r>
            <a:r>
              <a:rPr lang="en-US"/>
              <a:t>(McGraw-Hill, 2009). Slides copyright 2009 by Roger Pressman.</a:t>
            </a:r>
          </a:p>
        </p:txBody>
      </p:sp>
      <p:sp>
        <p:nvSpPr>
          <p:cNvPr id="5189" name="Rectangle 69"/>
          <p:cNvSpPr>
            <a:spLocks noGrp="1" noChangeArrowheads="1"/>
          </p:cNvSpPr>
          <p:nvPr>
            <p:ph type="sldNum" sz="quarter" idx="4"/>
          </p:nvPr>
        </p:nvSpPr>
        <p:spPr bwMode="auto">
          <a:xfrm>
            <a:off x="7543800" y="6248400"/>
            <a:ext cx="1295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000">
                <a:latin typeface="+mn-lt"/>
              </a:defRPr>
            </a:lvl1pPr>
          </a:lstStyle>
          <a:p>
            <a:fld id="{F1059056-5C58-41E3-825A-47B643CA5DB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Helvetica" pitchFamily="-128" charset="0"/>
        </a:defRPr>
      </a:lvl2pPr>
      <a:lvl3pPr algn="l" rtl="0" fontAlgn="base">
        <a:spcBef>
          <a:spcPct val="0"/>
        </a:spcBef>
        <a:spcAft>
          <a:spcPct val="0"/>
        </a:spcAft>
        <a:defRPr sz="4000">
          <a:solidFill>
            <a:schemeClr val="tx2"/>
          </a:solidFill>
          <a:latin typeface="Helvetica" pitchFamily="-128" charset="0"/>
        </a:defRPr>
      </a:lvl3pPr>
      <a:lvl4pPr algn="l" rtl="0" fontAlgn="base">
        <a:spcBef>
          <a:spcPct val="0"/>
        </a:spcBef>
        <a:spcAft>
          <a:spcPct val="0"/>
        </a:spcAft>
        <a:defRPr sz="4000">
          <a:solidFill>
            <a:schemeClr val="tx2"/>
          </a:solidFill>
          <a:latin typeface="Helvetica" pitchFamily="-128" charset="0"/>
        </a:defRPr>
      </a:lvl4pPr>
      <a:lvl5pPr algn="l" rtl="0" fontAlgn="base">
        <a:spcBef>
          <a:spcPct val="0"/>
        </a:spcBef>
        <a:spcAft>
          <a:spcPct val="0"/>
        </a:spcAft>
        <a:defRPr sz="4000">
          <a:solidFill>
            <a:schemeClr val="tx2"/>
          </a:solidFill>
          <a:latin typeface="Helvetica" pitchFamily="-128" charset="0"/>
        </a:defRPr>
      </a:lvl5pPr>
      <a:lvl6pPr marL="457200" algn="l" rtl="0" fontAlgn="base">
        <a:spcBef>
          <a:spcPct val="0"/>
        </a:spcBef>
        <a:spcAft>
          <a:spcPct val="0"/>
        </a:spcAft>
        <a:defRPr sz="4000">
          <a:solidFill>
            <a:schemeClr val="tx2"/>
          </a:solidFill>
          <a:latin typeface="Helvetica" pitchFamily="-128" charset="0"/>
        </a:defRPr>
      </a:lvl6pPr>
      <a:lvl7pPr marL="914400" algn="l" rtl="0" fontAlgn="base">
        <a:spcBef>
          <a:spcPct val="0"/>
        </a:spcBef>
        <a:spcAft>
          <a:spcPct val="0"/>
        </a:spcAft>
        <a:defRPr sz="4000">
          <a:solidFill>
            <a:schemeClr val="tx2"/>
          </a:solidFill>
          <a:latin typeface="Helvetica" pitchFamily="-128" charset="0"/>
        </a:defRPr>
      </a:lvl7pPr>
      <a:lvl8pPr marL="1371600" algn="l" rtl="0" fontAlgn="base">
        <a:spcBef>
          <a:spcPct val="0"/>
        </a:spcBef>
        <a:spcAft>
          <a:spcPct val="0"/>
        </a:spcAft>
        <a:defRPr sz="4000">
          <a:solidFill>
            <a:schemeClr val="tx2"/>
          </a:solidFill>
          <a:latin typeface="Helvetica" pitchFamily="-128" charset="0"/>
        </a:defRPr>
      </a:lvl8pPr>
      <a:lvl9pPr marL="1828800" algn="l" rtl="0" fontAlgn="base">
        <a:spcBef>
          <a:spcPct val="0"/>
        </a:spcBef>
        <a:spcAft>
          <a:spcPct val="0"/>
        </a:spcAft>
        <a:defRPr sz="4000">
          <a:solidFill>
            <a:schemeClr val="tx2"/>
          </a:solidFill>
          <a:latin typeface="Helvetica" pitchFamily="-128" charset="0"/>
        </a:defRPr>
      </a:lvl9pPr>
    </p:titleStyle>
    <p:bodyStyle>
      <a:lvl1pPr marL="342900" indent="-342900" algn="l" rtl="0" fontAlgn="base">
        <a:spcBef>
          <a:spcPct val="20000"/>
        </a:spcBef>
        <a:spcAft>
          <a:spcPct val="0"/>
        </a:spcAft>
        <a:buClr>
          <a:schemeClr val="folHlink"/>
        </a:buClr>
        <a:buSzPct val="75000"/>
        <a:buFont typeface="Wingdings" pitchFamily="-128" charset="2"/>
        <a:buChar char="n"/>
        <a:defRPr sz="2400">
          <a:solidFill>
            <a:schemeClr val="tx1"/>
          </a:solidFill>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128" charset="2"/>
        <a:buChar char="n"/>
        <a:defRPr sz="2000">
          <a:solidFill>
            <a:schemeClr val="tx1"/>
          </a:solidFill>
          <a:latin typeface="+mn-lt"/>
        </a:defRPr>
      </a:lvl2pPr>
      <a:lvl3pPr marL="1143000" indent="-228600" algn="l" rtl="0" fontAlgn="base">
        <a:spcBef>
          <a:spcPct val="20000"/>
        </a:spcBef>
        <a:spcAft>
          <a:spcPct val="0"/>
        </a:spcAft>
        <a:buClr>
          <a:schemeClr val="tx2"/>
        </a:buClr>
        <a:buChar char="•"/>
        <a:defRPr>
          <a:solidFill>
            <a:schemeClr val="tx1"/>
          </a:solidFill>
          <a:latin typeface="+mn-lt"/>
        </a:defRPr>
      </a:lvl3pPr>
      <a:lvl4pPr marL="1600200" indent="-228600" algn="l" rtl="0" fontAlgn="base">
        <a:spcBef>
          <a:spcPct val="20000"/>
        </a:spcBef>
        <a:spcAft>
          <a:spcPct val="0"/>
        </a:spcAft>
        <a:buClr>
          <a:schemeClr val="hlink"/>
        </a:buClr>
        <a:buChar char="•"/>
        <a:defRPr sz="1600">
          <a:solidFill>
            <a:schemeClr val="tx1"/>
          </a:solidFill>
          <a:latin typeface="+mn-lt"/>
        </a:defRPr>
      </a:lvl4pPr>
      <a:lvl5pPr marL="2057400" indent="-228600" algn="l" rtl="0" fontAlgn="base">
        <a:spcBef>
          <a:spcPct val="20000"/>
        </a:spcBef>
        <a:spcAft>
          <a:spcPct val="0"/>
        </a:spcAft>
        <a:buClr>
          <a:schemeClr val="tx1"/>
        </a:buClr>
        <a:buSzPct val="85000"/>
        <a:buChar char="•"/>
        <a:defRPr sz="1600">
          <a:solidFill>
            <a:schemeClr val="tx1"/>
          </a:solidFill>
          <a:latin typeface="+mn-lt"/>
        </a:defRPr>
      </a:lvl5pPr>
      <a:lvl6pPr marL="2514600" indent="-228600" algn="l" rtl="0" fontAlgn="base">
        <a:spcBef>
          <a:spcPct val="20000"/>
        </a:spcBef>
        <a:spcAft>
          <a:spcPct val="0"/>
        </a:spcAft>
        <a:buClr>
          <a:schemeClr val="tx1"/>
        </a:buClr>
        <a:buSzPct val="85000"/>
        <a:buChar char="•"/>
        <a:defRPr sz="1600">
          <a:solidFill>
            <a:schemeClr val="tx1"/>
          </a:solidFill>
          <a:latin typeface="+mn-lt"/>
        </a:defRPr>
      </a:lvl6pPr>
      <a:lvl7pPr marL="2971800" indent="-228600" algn="l" rtl="0" fontAlgn="base">
        <a:spcBef>
          <a:spcPct val="20000"/>
        </a:spcBef>
        <a:spcAft>
          <a:spcPct val="0"/>
        </a:spcAft>
        <a:buClr>
          <a:schemeClr val="tx1"/>
        </a:buClr>
        <a:buSzPct val="85000"/>
        <a:buChar char="•"/>
        <a:defRPr sz="1600">
          <a:solidFill>
            <a:schemeClr val="tx1"/>
          </a:solidFill>
          <a:latin typeface="+mn-lt"/>
        </a:defRPr>
      </a:lvl7pPr>
      <a:lvl8pPr marL="3429000" indent="-228600" algn="l" rtl="0" fontAlgn="base">
        <a:spcBef>
          <a:spcPct val="20000"/>
        </a:spcBef>
        <a:spcAft>
          <a:spcPct val="0"/>
        </a:spcAft>
        <a:buClr>
          <a:schemeClr val="tx1"/>
        </a:buClr>
        <a:buSzPct val="85000"/>
        <a:buChar char="•"/>
        <a:defRPr sz="1600">
          <a:solidFill>
            <a:schemeClr val="tx1"/>
          </a:solidFill>
          <a:latin typeface="+mn-lt"/>
        </a:defRPr>
      </a:lvl8pPr>
      <a:lvl9pPr marL="3886200" indent="-228600" algn="l" rtl="0" fontAlgn="base">
        <a:spcBef>
          <a:spcPct val="20000"/>
        </a:spcBef>
        <a:spcAft>
          <a:spcPct val="0"/>
        </a:spcAft>
        <a:buClr>
          <a:schemeClr val="tx1"/>
        </a:buClr>
        <a:buSzPct val="8500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77F45A6-F93F-4F49-A1C8-FC20E8BD1C00}" type="slidenum">
              <a:rPr lang="en-US"/>
              <a:pPr/>
              <a:t>1</a:t>
            </a:fld>
            <a:endParaRPr lang="en-US"/>
          </a:p>
        </p:txBody>
      </p:sp>
      <p:sp>
        <p:nvSpPr>
          <p:cNvPr id="149506" name="Rectangle 2"/>
          <p:cNvSpPr>
            <a:spLocks noGrp="1" noChangeArrowheads="1"/>
          </p:cNvSpPr>
          <p:nvPr>
            <p:ph type="title"/>
          </p:nvPr>
        </p:nvSpPr>
        <p:spPr/>
        <p:txBody>
          <a:bodyPr/>
          <a:lstStyle/>
          <a:p>
            <a:r>
              <a:rPr lang="en-US"/>
              <a:t>Chapter 6</a:t>
            </a:r>
          </a:p>
        </p:txBody>
      </p:sp>
      <p:sp>
        <p:nvSpPr>
          <p:cNvPr id="149507" name="Rectangle 3"/>
          <p:cNvSpPr>
            <a:spLocks noGrp="1" noChangeArrowheads="1"/>
          </p:cNvSpPr>
          <p:nvPr>
            <p:ph type="body" idx="1"/>
          </p:nvPr>
        </p:nvSpPr>
        <p:spPr>
          <a:xfrm>
            <a:off x="1828800" y="1905000"/>
            <a:ext cx="6477000" cy="4191000"/>
          </a:xfrm>
        </p:spPr>
        <p:txBody>
          <a:bodyPr/>
          <a:lstStyle/>
          <a:p>
            <a:pPr>
              <a:spcBef>
                <a:spcPts val="600"/>
              </a:spcBef>
            </a:pPr>
            <a:r>
              <a:rPr lang="en-US" sz="2000" b="1">
                <a:solidFill>
                  <a:schemeClr val="folHlink"/>
                </a:solidFill>
                <a:latin typeface="Arial" charset="0"/>
              </a:rPr>
              <a:t>Requirements Modeling: Scenarios, Information, and Analysis Classes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70BA2603-EA43-4F70-856B-40AF4B3EEE9A}" type="slidenum">
              <a:rPr lang="en-US"/>
              <a:pPr/>
              <a:t>10</a:t>
            </a:fld>
            <a:endParaRPr lang="en-US"/>
          </a:p>
        </p:txBody>
      </p:sp>
      <p:sp>
        <p:nvSpPr>
          <p:cNvPr id="261122" name="Rectangle 1026"/>
          <p:cNvSpPr>
            <a:spLocks noGrp="1" noChangeArrowheads="1"/>
          </p:cNvSpPr>
          <p:nvPr>
            <p:ph type="title"/>
          </p:nvPr>
        </p:nvSpPr>
        <p:spPr>
          <a:xfrm>
            <a:off x="1143000" y="1143000"/>
            <a:ext cx="6705600" cy="633413"/>
          </a:xfrm>
        </p:spPr>
        <p:txBody>
          <a:bodyPr/>
          <a:lstStyle/>
          <a:p>
            <a:r>
              <a:rPr lang="en-US"/>
              <a:t>How Much to Write About?</a:t>
            </a:r>
          </a:p>
        </p:txBody>
      </p:sp>
      <p:sp>
        <p:nvSpPr>
          <p:cNvPr id="261123" name="Rectangle 1027"/>
          <p:cNvSpPr>
            <a:spLocks noGrp="1" noChangeArrowheads="1"/>
          </p:cNvSpPr>
          <p:nvPr>
            <p:ph type="body" idx="1"/>
          </p:nvPr>
        </p:nvSpPr>
        <p:spPr/>
        <p:txBody>
          <a:bodyPr/>
          <a:lstStyle/>
          <a:p>
            <a:pPr>
              <a:spcBef>
                <a:spcPts val="600"/>
              </a:spcBef>
              <a:spcAft>
                <a:spcPts val="600"/>
              </a:spcAft>
            </a:pPr>
            <a:r>
              <a:rPr lang="en-US">
                <a:latin typeface="Arial" charset="0"/>
              </a:rPr>
              <a:t>As further conversations with the stakeholders progress, the requirements gathering team develops use cases for each of the functions noted. </a:t>
            </a:r>
          </a:p>
          <a:p>
            <a:pPr>
              <a:spcBef>
                <a:spcPts val="600"/>
              </a:spcBef>
              <a:spcAft>
                <a:spcPts val="600"/>
              </a:spcAft>
            </a:pPr>
            <a:r>
              <a:rPr lang="en-US">
                <a:latin typeface="Arial" charset="0"/>
              </a:rPr>
              <a:t>In general, use cases are written first in an informal narrative fashion. </a:t>
            </a:r>
          </a:p>
          <a:p>
            <a:pPr>
              <a:spcBef>
                <a:spcPts val="600"/>
              </a:spcBef>
              <a:spcAft>
                <a:spcPts val="600"/>
              </a:spcAft>
            </a:pPr>
            <a:r>
              <a:rPr lang="en-US">
                <a:latin typeface="Arial" charset="0"/>
              </a:rPr>
              <a:t>If more formality is required, the same use case is rewritten using a structured format similar to the one proposed.</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BA3AFD1-6608-4AC1-81BD-89DCC4E88358}" type="slidenum">
              <a:rPr lang="en-US"/>
              <a:pPr/>
              <a:t>11</a:t>
            </a:fld>
            <a:endParaRPr lang="en-US"/>
          </a:p>
        </p:txBody>
      </p:sp>
      <p:sp>
        <p:nvSpPr>
          <p:cNvPr id="254978" name="Rectangle 2"/>
          <p:cNvSpPr>
            <a:spLocks noGrp="1" noChangeArrowheads="1"/>
          </p:cNvSpPr>
          <p:nvPr>
            <p:ph type="title"/>
          </p:nvPr>
        </p:nvSpPr>
        <p:spPr>
          <a:xfrm>
            <a:off x="1219200" y="1143000"/>
            <a:ext cx="2640013" cy="660400"/>
          </a:xfrm>
          <a:noFill/>
          <a:ln/>
        </p:spPr>
        <p:txBody>
          <a:bodyPr wrap="none" lIns="63500" tIns="25400" rIns="63500" bIns="25400" anchor="t">
            <a:spAutoFit/>
          </a:bodyPr>
          <a:lstStyle/>
          <a:p>
            <a:r>
              <a:rPr lang="en-US"/>
              <a:t>Use-Cases</a:t>
            </a:r>
          </a:p>
        </p:txBody>
      </p:sp>
      <p:sp>
        <p:nvSpPr>
          <p:cNvPr id="254979" name="Rectangle 3"/>
          <p:cNvSpPr>
            <a:spLocks noGrp="1" noChangeArrowheads="1"/>
          </p:cNvSpPr>
          <p:nvPr>
            <p:ph type="body" idx="1"/>
          </p:nvPr>
        </p:nvSpPr>
        <p:spPr>
          <a:xfrm>
            <a:off x="1752600" y="1981200"/>
            <a:ext cx="7162800" cy="2657475"/>
          </a:xfrm>
          <a:noFill/>
          <a:ln/>
        </p:spPr>
        <p:txBody>
          <a:bodyPr lIns="90487" tIns="44450" rIns="90487" bIns="44450"/>
          <a:lstStyle/>
          <a:p>
            <a:r>
              <a:rPr lang="en-US"/>
              <a:t>a scenario that describes a “thread of usage” for a system</a:t>
            </a:r>
          </a:p>
          <a:p>
            <a:r>
              <a:rPr lang="en-US" i="1">
                <a:solidFill>
                  <a:schemeClr val="folHlink"/>
                </a:solidFill>
              </a:rPr>
              <a:t>actors</a:t>
            </a:r>
            <a:r>
              <a:rPr lang="en-US">
                <a:solidFill>
                  <a:schemeClr val="folHlink"/>
                </a:solidFill>
              </a:rPr>
              <a:t> </a:t>
            </a:r>
            <a:r>
              <a:rPr lang="en-US"/>
              <a:t>represent roles people or devices play as the system functions</a:t>
            </a:r>
          </a:p>
          <a:p>
            <a:r>
              <a:rPr lang="en-US" i="1">
                <a:solidFill>
                  <a:schemeClr val="folHlink"/>
                </a:solidFill>
              </a:rPr>
              <a:t>users</a:t>
            </a:r>
            <a:r>
              <a:rPr lang="en-US"/>
              <a:t> can play a number of different roles for a given scenario</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23893DD-09DF-47A1-8CC5-36411BDF3C2C}" type="slidenum">
              <a:rPr lang="en-US"/>
              <a:pPr/>
              <a:t>12</a:t>
            </a:fld>
            <a:endParaRPr lang="en-US"/>
          </a:p>
        </p:txBody>
      </p:sp>
      <p:sp>
        <p:nvSpPr>
          <p:cNvPr id="256002" name="Rectangle 2"/>
          <p:cNvSpPr>
            <a:spLocks noGrp="1" noChangeArrowheads="1"/>
          </p:cNvSpPr>
          <p:nvPr>
            <p:ph type="title"/>
          </p:nvPr>
        </p:nvSpPr>
        <p:spPr>
          <a:xfrm>
            <a:off x="1143000" y="1143000"/>
            <a:ext cx="5492750" cy="660400"/>
          </a:xfrm>
          <a:noFill/>
          <a:ln/>
        </p:spPr>
        <p:txBody>
          <a:bodyPr wrap="none" lIns="63500" tIns="25400" rIns="63500" bIns="25400" anchor="t">
            <a:spAutoFit/>
          </a:bodyPr>
          <a:lstStyle/>
          <a:p>
            <a:r>
              <a:rPr lang="en-US"/>
              <a:t>Developing a Use-Case</a:t>
            </a:r>
          </a:p>
        </p:txBody>
      </p:sp>
      <p:sp>
        <p:nvSpPr>
          <p:cNvPr id="256003" name="Rectangle 3"/>
          <p:cNvSpPr>
            <a:spLocks noGrp="1" noChangeArrowheads="1"/>
          </p:cNvSpPr>
          <p:nvPr>
            <p:ph type="body" idx="1"/>
          </p:nvPr>
        </p:nvSpPr>
        <p:spPr>
          <a:xfrm>
            <a:off x="1676400" y="1905000"/>
            <a:ext cx="7162800" cy="2828925"/>
          </a:xfrm>
          <a:noFill/>
          <a:ln/>
        </p:spPr>
        <p:txBody>
          <a:bodyPr lIns="90487" tIns="44450" rIns="90487" bIns="44450"/>
          <a:lstStyle/>
          <a:p>
            <a:pPr>
              <a:lnSpc>
                <a:spcPct val="90000"/>
              </a:lnSpc>
            </a:pPr>
            <a:r>
              <a:rPr lang="en-US" sz="2000"/>
              <a:t>What are the main tasks or functions that are performed by the actor?</a:t>
            </a:r>
          </a:p>
          <a:p>
            <a:pPr>
              <a:lnSpc>
                <a:spcPct val="90000"/>
              </a:lnSpc>
            </a:pPr>
            <a:r>
              <a:rPr lang="en-US" sz="2000"/>
              <a:t>What system information will the the actor acquire, produce or change?</a:t>
            </a:r>
          </a:p>
          <a:p>
            <a:pPr>
              <a:lnSpc>
                <a:spcPct val="90000"/>
              </a:lnSpc>
            </a:pPr>
            <a:r>
              <a:rPr lang="en-US" sz="2000"/>
              <a:t>Will the actor have to inform the system about changes in the external environment?</a:t>
            </a:r>
          </a:p>
          <a:p>
            <a:pPr>
              <a:lnSpc>
                <a:spcPct val="90000"/>
              </a:lnSpc>
            </a:pPr>
            <a:r>
              <a:rPr lang="en-US" sz="2000"/>
              <a:t>What information does the actor desire from the system?</a:t>
            </a:r>
          </a:p>
          <a:p>
            <a:pPr>
              <a:lnSpc>
                <a:spcPct val="90000"/>
              </a:lnSpc>
            </a:pPr>
            <a:r>
              <a:rPr lang="en-US" sz="2000"/>
              <a:t>Does the actor wish to be informed about unexpected changes?</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EAFE7A2-A8D6-46CD-A1B7-4AF3451D5D8C}" type="slidenum">
              <a:rPr lang="en-US"/>
              <a:pPr/>
              <a:t>13</a:t>
            </a:fld>
            <a:endParaRPr lang="en-US"/>
          </a:p>
        </p:txBody>
      </p:sp>
      <p:sp>
        <p:nvSpPr>
          <p:cNvPr id="257027" name="Rectangle 3"/>
          <p:cNvSpPr>
            <a:spLocks noGrp="1" noChangeArrowheads="1"/>
          </p:cNvSpPr>
          <p:nvPr>
            <p:ph type="title"/>
          </p:nvPr>
        </p:nvSpPr>
        <p:spPr>
          <a:xfrm>
            <a:off x="1143000" y="1143000"/>
            <a:ext cx="5700713" cy="609600"/>
          </a:xfrm>
        </p:spPr>
        <p:txBody>
          <a:bodyPr/>
          <a:lstStyle/>
          <a:p>
            <a:r>
              <a:rPr lang="en-US"/>
              <a:t>Use-Case Diagram</a:t>
            </a:r>
          </a:p>
        </p:txBody>
      </p:sp>
      <p:pic>
        <p:nvPicPr>
          <p:cNvPr id="257028" name="Picture 4"/>
          <p:cNvPicPr>
            <a:picLocks noChangeAspect="1" noChangeArrowheads="1"/>
          </p:cNvPicPr>
          <p:nvPr/>
        </p:nvPicPr>
        <p:blipFill>
          <a:blip r:embed="rId2" cstate="print"/>
          <a:srcRect/>
          <a:stretch>
            <a:fillRect/>
          </a:stretch>
        </p:blipFill>
        <p:spPr bwMode="auto">
          <a:xfrm>
            <a:off x="2743200" y="1981200"/>
            <a:ext cx="4113213" cy="4116388"/>
          </a:xfrm>
          <a:prstGeom prst="rect">
            <a:avLst/>
          </a:prstGeom>
          <a:noFill/>
          <a:ln w="12700">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91EF5A06-93F2-4222-864E-48A209DF262C}" type="slidenum">
              <a:rPr lang="en-US"/>
              <a:pPr/>
              <a:t>14</a:t>
            </a:fld>
            <a:endParaRPr lang="en-US"/>
          </a:p>
        </p:txBody>
      </p:sp>
      <p:sp>
        <p:nvSpPr>
          <p:cNvPr id="258050" name="Rectangle 2"/>
          <p:cNvSpPr>
            <a:spLocks noChangeArrowheads="1"/>
          </p:cNvSpPr>
          <p:nvPr/>
        </p:nvSpPr>
        <p:spPr bwMode="auto">
          <a:xfrm>
            <a:off x="4800600" y="1905000"/>
            <a:ext cx="3405188" cy="4379913"/>
          </a:xfrm>
          <a:prstGeom prst="rect">
            <a:avLst/>
          </a:prstGeom>
          <a:solidFill>
            <a:srgbClr val="96E3FE"/>
          </a:solidFill>
          <a:ln w="12700">
            <a:solidFill>
              <a:schemeClr val="tx1"/>
            </a:solidFill>
            <a:miter lim="800000"/>
            <a:headEnd/>
            <a:tailEnd/>
          </a:ln>
          <a:effectLst/>
        </p:spPr>
        <p:txBody>
          <a:bodyPr wrap="none" anchor="ctr"/>
          <a:lstStyle/>
          <a:p>
            <a:endParaRPr lang="en-US"/>
          </a:p>
        </p:txBody>
      </p:sp>
      <p:sp>
        <p:nvSpPr>
          <p:cNvPr id="258051" name="Rectangle 3"/>
          <p:cNvSpPr>
            <a:spLocks noGrp="1" noChangeArrowheads="1"/>
          </p:cNvSpPr>
          <p:nvPr>
            <p:ph type="title"/>
          </p:nvPr>
        </p:nvSpPr>
        <p:spPr>
          <a:xfrm>
            <a:off x="1219200" y="1143000"/>
            <a:ext cx="5021263" cy="685800"/>
          </a:xfrm>
        </p:spPr>
        <p:txBody>
          <a:bodyPr/>
          <a:lstStyle/>
          <a:p>
            <a:r>
              <a:rPr lang="en-US"/>
              <a:t>Activity Diagram</a:t>
            </a:r>
          </a:p>
        </p:txBody>
      </p:sp>
      <p:pic>
        <p:nvPicPr>
          <p:cNvPr id="258053" name="Picture 5"/>
          <p:cNvPicPr>
            <a:picLocks noChangeAspect="1" noChangeArrowheads="1"/>
          </p:cNvPicPr>
          <p:nvPr/>
        </p:nvPicPr>
        <p:blipFill>
          <a:blip r:embed="rId2" cstate="print"/>
          <a:srcRect/>
          <a:stretch>
            <a:fillRect/>
          </a:stretch>
        </p:blipFill>
        <p:spPr bwMode="auto">
          <a:xfrm>
            <a:off x="5334000" y="2057400"/>
            <a:ext cx="2451100" cy="4114800"/>
          </a:xfrm>
          <a:prstGeom prst="rect">
            <a:avLst/>
          </a:prstGeom>
          <a:noFill/>
          <a:ln w="12700">
            <a:noFill/>
            <a:miter lim="800000"/>
            <a:headEnd/>
            <a:tailEnd/>
          </a:ln>
          <a:effectLst/>
        </p:spPr>
      </p:pic>
      <p:sp>
        <p:nvSpPr>
          <p:cNvPr id="258054" name="Text Box 6"/>
          <p:cNvSpPr txBox="1">
            <a:spLocks noChangeArrowheads="1"/>
          </p:cNvSpPr>
          <p:nvPr/>
        </p:nvSpPr>
        <p:spPr bwMode="auto">
          <a:xfrm>
            <a:off x="2209800" y="2057400"/>
            <a:ext cx="2438400" cy="2225675"/>
          </a:xfrm>
          <a:prstGeom prst="rect">
            <a:avLst/>
          </a:prstGeom>
          <a:noFill/>
          <a:ln w="9525">
            <a:noFill/>
            <a:miter lim="800000"/>
            <a:headEnd/>
            <a:tailEnd/>
          </a:ln>
          <a:effectLst/>
        </p:spPr>
        <p:txBody>
          <a:bodyPr>
            <a:spAutoFit/>
          </a:bodyPr>
          <a:lstStyle/>
          <a:p>
            <a:pPr>
              <a:spcBef>
                <a:spcPct val="50000"/>
              </a:spcBef>
            </a:pPr>
            <a:r>
              <a:rPr lang="en-US" sz="2000" i="1">
                <a:latin typeface="Palatino" pitchFamily="-128" charset="0"/>
              </a:rPr>
              <a:t>Supplements the use case by providing a graphical representation of the flow of interaction within a specific scenario</a:t>
            </a:r>
            <a:endParaRPr lang="en-US">
              <a:latin typeface="Palatino" pitchFamily="-12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4"/>
          <p:cNvSpPr>
            <a:spLocks noGrp="1"/>
          </p:cNvSpPr>
          <p:nvPr>
            <p:ph type="sldNum" sz="quarter" idx="11"/>
          </p:nvPr>
        </p:nvSpPr>
        <p:spPr/>
        <p:txBody>
          <a:bodyPr/>
          <a:lstStyle/>
          <a:p>
            <a:fld id="{F8F8884E-0184-4C8E-BC42-8C52CD7EBDBF}" type="slidenum">
              <a:rPr lang="en-US"/>
              <a:pPr/>
              <a:t>15</a:t>
            </a:fld>
            <a:endParaRPr lang="en-US"/>
          </a:p>
        </p:txBody>
      </p:sp>
      <p:sp>
        <p:nvSpPr>
          <p:cNvPr id="259074" name="Rectangle 1026"/>
          <p:cNvSpPr>
            <a:spLocks noChangeArrowheads="1"/>
          </p:cNvSpPr>
          <p:nvPr/>
        </p:nvSpPr>
        <p:spPr bwMode="auto">
          <a:xfrm>
            <a:off x="4419600" y="1905000"/>
            <a:ext cx="3352800" cy="4419600"/>
          </a:xfrm>
          <a:prstGeom prst="rect">
            <a:avLst/>
          </a:prstGeom>
          <a:solidFill>
            <a:srgbClr val="96E3FE"/>
          </a:solidFill>
          <a:ln w="12700">
            <a:solidFill>
              <a:schemeClr val="tx1"/>
            </a:solidFill>
            <a:miter lim="800000"/>
            <a:headEnd/>
            <a:tailEnd/>
          </a:ln>
          <a:effectLst/>
        </p:spPr>
        <p:txBody>
          <a:bodyPr wrap="none" anchor="ctr"/>
          <a:lstStyle/>
          <a:p>
            <a:endParaRPr lang="en-US"/>
          </a:p>
        </p:txBody>
      </p:sp>
      <p:sp>
        <p:nvSpPr>
          <p:cNvPr id="259075" name="Rectangle 1027"/>
          <p:cNvSpPr>
            <a:spLocks noGrp="1" noChangeArrowheads="1"/>
          </p:cNvSpPr>
          <p:nvPr>
            <p:ph type="title"/>
          </p:nvPr>
        </p:nvSpPr>
        <p:spPr>
          <a:xfrm>
            <a:off x="1219200" y="1066800"/>
            <a:ext cx="5943600" cy="685800"/>
          </a:xfrm>
        </p:spPr>
        <p:txBody>
          <a:bodyPr/>
          <a:lstStyle/>
          <a:p>
            <a:r>
              <a:rPr lang="en-US"/>
              <a:t>Swimlane Diagrams</a:t>
            </a:r>
          </a:p>
        </p:txBody>
      </p:sp>
      <p:sp>
        <p:nvSpPr>
          <p:cNvPr id="259076" name="Text Box 1028"/>
          <p:cNvSpPr txBox="1">
            <a:spLocks noChangeArrowheads="1"/>
          </p:cNvSpPr>
          <p:nvPr/>
        </p:nvSpPr>
        <p:spPr bwMode="auto">
          <a:xfrm>
            <a:off x="1905000" y="2057400"/>
            <a:ext cx="2133600" cy="2205038"/>
          </a:xfrm>
          <a:prstGeom prst="rect">
            <a:avLst/>
          </a:prstGeom>
          <a:noFill/>
          <a:ln w="12700">
            <a:noFill/>
            <a:miter lim="800000"/>
            <a:headEnd/>
            <a:tailEnd/>
          </a:ln>
          <a:effectLst/>
        </p:spPr>
        <p:txBody>
          <a:bodyPr>
            <a:spAutoFit/>
          </a:bodyPr>
          <a:lstStyle/>
          <a:p>
            <a:pPr>
              <a:lnSpc>
                <a:spcPct val="90000"/>
              </a:lnSpc>
              <a:spcBef>
                <a:spcPct val="50000"/>
              </a:spcBef>
            </a:pPr>
            <a:r>
              <a:rPr lang="en-US" sz="1400" i="1">
                <a:effectLst>
                  <a:outerShdw blurRad="38100" dist="38100" dir="2700000" algn="tl">
                    <a:srgbClr val="FFFFFF"/>
                  </a:outerShdw>
                </a:effectLst>
                <a:latin typeface="Palatino" pitchFamily="-128" charset="0"/>
              </a:rPr>
              <a:t>Allows the modeler to represent the flow of activities described by the use-case and at the same time indicate which actor (if there are multiple actors involved in a specific use-case) or analysis class has responsibility for the action described by an activity rectangle</a:t>
            </a:r>
          </a:p>
        </p:txBody>
      </p:sp>
      <p:pic>
        <p:nvPicPr>
          <p:cNvPr id="259077" name="Picture 1029"/>
          <p:cNvPicPr>
            <a:picLocks noChangeAspect="1" noChangeArrowheads="1"/>
          </p:cNvPicPr>
          <p:nvPr/>
        </p:nvPicPr>
        <p:blipFill>
          <a:blip r:embed="rId2" cstate="print"/>
          <a:srcRect/>
          <a:stretch>
            <a:fillRect/>
          </a:stretch>
        </p:blipFill>
        <p:spPr bwMode="auto">
          <a:xfrm>
            <a:off x="4419600" y="1905000"/>
            <a:ext cx="3352800" cy="4416425"/>
          </a:xfrm>
          <a:prstGeom prst="rect">
            <a:avLst/>
          </a:prstGeom>
          <a:noFill/>
          <a:ln w="12700">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DACD65A-9F11-40D0-884D-1DA96A8291A3}" type="slidenum">
              <a:rPr lang="en-US"/>
              <a:pPr/>
              <a:t>16</a:t>
            </a:fld>
            <a:endParaRPr lang="en-US"/>
          </a:p>
        </p:txBody>
      </p:sp>
      <p:sp>
        <p:nvSpPr>
          <p:cNvPr id="182274" name="Rectangle 2"/>
          <p:cNvSpPr>
            <a:spLocks noGrp="1" noChangeArrowheads="1"/>
          </p:cNvSpPr>
          <p:nvPr>
            <p:ph type="title"/>
          </p:nvPr>
        </p:nvSpPr>
        <p:spPr>
          <a:xfrm>
            <a:off x="1143000" y="1143000"/>
            <a:ext cx="7162800" cy="581025"/>
          </a:xfrm>
          <a:noFill/>
          <a:ln/>
        </p:spPr>
        <p:txBody>
          <a:bodyPr lIns="90487" tIns="44450" rIns="90487" bIns="44450" anchor="ctr"/>
          <a:lstStyle/>
          <a:p>
            <a:r>
              <a:rPr lang="en-US"/>
              <a:t>Data Modeling</a:t>
            </a:r>
          </a:p>
        </p:txBody>
      </p:sp>
      <p:sp>
        <p:nvSpPr>
          <p:cNvPr id="182275" name="Rectangle 3"/>
          <p:cNvSpPr>
            <a:spLocks noGrp="1" noChangeArrowheads="1"/>
          </p:cNvSpPr>
          <p:nvPr>
            <p:ph type="body" idx="1"/>
          </p:nvPr>
        </p:nvSpPr>
        <p:spPr>
          <a:xfrm>
            <a:off x="1752600" y="1981200"/>
            <a:ext cx="6096000" cy="3000375"/>
          </a:xfrm>
          <a:noFill/>
          <a:ln/>
        </p:spPr>
        <p:txBody>
          <a:bodyPr lIns="90487" tIns="44450" rIns="90487" bIns="44450"/>
          <a:lstStyle/>
          <a:p>
            <a:r>
              <a:rPr lang="en-US"/>
              <a:t>examines data objects independently of processing</a:t>
            </a:r>
          </a:p>
          <a:p>
            <a:r>
              <a:rPr lang="en-US"/>
              <a:t>focuses attention on the data domain</a:t>
            </a:r>
          </a:p>
          <a:p>
            <a:r>
              <a:rPr lang="en-US"/>
              <a:t>creates a model at the customer’s level of abstraction</a:t>
            </a:r>
          </a:p>
          <a:p>
            <a:r>
              <a:rPr lang="en-US"/>
              <a:t>indicates how data objects relate to one another</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2C013D4-25EB-4B10-8E7C-431BACED19AA}" type="slidenum">
              <a:rPr lang="en-US"/>
              <a:pPr/>
              <a:t>17</a:t>
            </a:fld>
            <a:endParaRPr lang="en-US"/>
          </a:p>
        </p:txBody>
      </p:sp>
      <p:sp>
        <p:nvSpPr>
          <p:cNvPr id="262146" name="Rectangle 1026"/>
          <p:cNvSpPr>
            <a:spLocks noGrp="1" noChangeArrowheads="1"/>
          </p:cNvSpPr>
          <p:nvPr>
            <p:ph type="title"/>
          </p:nvPr>
        </p:nvSpPr>
        <p:spPr>
          <a:xfrm>
            <a:off x="1219200" y="1143000"/>
            <a:ext cx="6705600" cy="633413"/>
          </a:xfrm>
        </p:spPr>
        <p:txBody>
          <a:bodyPr/>
          <a:lstStyle/>
          <a:p>
            <a:r>
              <a:rPr lang="en-US"/>
              <a:t>What is a Data Object?</a:t>
            </a:r>
          </a:p>
        </p:txBody>
      </p:sp>
      <p:sp>
        <p:nvSpPr>
          <p:cNvPr id="262147" name="Rectangle 1027"/>
          <p:cNvSpPr>
            <a:spLocks noGrp="1" noChangeArrowheads="1"/>
          </p:cNvSpPr>
          <p:nvPr>
            <p:ph type="body" idx="1"/>
          </p:nvPr>
        </p:nvSpPr>
        <p:spPr>
          <a:xfrm>
            <a:off x="1828800" y="1752600"/>
            <a:ext cx="6934200" cy="4191000"/>
          </a:xfrm>
        </p:spPr>
        <p:txBody>
          <a:bodyPr/>
          <a:lstStyle/>
          <a:p>
            <a:pPr>
              <a:lnSpc>
                <a:spcPct val="90000"/>
              </a:lnSpc>
              <a:spcBef>
                <a:spcPts val="300"/>
              </a:spcBef>
            </a:pPr>
            <a:r>
              <a:rPr lang="en-US" sz="2000">
                <a:latin typeface="Palatino" pitchFamily="-128" charset="0"/>
              </a:rPr>
              <a:t>a representation of almost any composite information that must be understood by software. </a:t>
            </a:r>
          </a:p>
          <a:p>
            <a:pPr lvl="1">
              <a:lnSpc>
                <a:spcPct val="90000"/>
              </a:lnSpc>
              <a:spcBef>
                <a:spcPts val="300"/>
              </a:spcBef>
            </a:pPr>
            <a:r>
              <a:rPr lang="en-US" sz="1800" i="1">
                <a:latin typeface="Palatino" pitchFamily="-128" charset="0"/>
              </a:rPr>
              <a:t>composite information—</a:t>
            </a:r>
            <a:r>
              <a:rPr lang="en-US" sz="1800">
                <a:latin typeface="Palatino" pitchFamily="-128" charset="0"/>
              </a:rPr>
              <a:t>something that has a number of different properties or attributes	</a:t>
            </a:r>
          </a:p>
          <a:p>
            <a:pPr>
              <a:lnSpc>
                <a:spcPct val="90000"/>
              </a:lnSpc>
              <a:spcBef>
                <a:spcPts val="300"/>
              </a:spcBef>
            </a:pPr>
            <a:r>
              <a:rPr lang="en-US" sz="2000">
                <a:latin typeface="Palatino" pitchFamily="-128" charset="0"/>
              </a:rPr>
              <a:t>can be an </a:t>
            </a:r>
            <a:r>
              <a:rPr lang="en-US" sz="2000">
                <a:solidFill>
                  <a:schemeClr val="folHlink"/>
                </a:solidFill>
                <a:latin typeface="Palatino" pitchFamily="-128" charset="0"/>
              </a:rPr>
              <a:t>external entity</a:t>
            </a:r>
            <a:r>
              <a:rPr lang="en-US" sz="2000">
                <a:latin typeface="Palatino" pitchFamily="-128" charset="0"/>
              </a:rPr>
              <a:t> (e.g., anything that produces or consumes information), </a:t>
            </a:r>
            <a:r>
              <a:rPr lang="en-US" sz="2000">
                <a:solidFill>
                  <a:schemeClr val="folHlink"/>
                </a:solidFill>
                <a:latin typeface="Palatino" pitchFamily="-128" charset="0"/>
              </a:rPr>
              <a:t>a thing</a:t>
            </a:r>
            <a:r>
              <a:rPr lang="en-US" sz="2000">
                <a:latin typeface="Palatino" pitchFamily="-128" charset="0"/>
              </a:rPr>
              <a:t> (e.g., a report or a display), </a:t>
            </a:r>
            <a:r>
              <a:rPr lang="en-US" sz="2000">
                <a:solidFill>
                  <a:schemeClr val="folHlink"/>
                </a:solidFill>
                <a:latin typeface="Palatino" pitchFamily="-128" charset="0"/>
              </a:rPr>
              <a:t>an occurrence</a:t>
            </a:r>
            <a:r>
              <a:rPr lang="en-US" sz="2000">
                <a:latin typeface="Palatino" pitchFamily="-128" charset="0"/>
              </a:rPr>
              <a:t> (e.g., a telephone call) </a:t>
            </a:r>
            <a:r>
              <a:rPr lang="en-US" sz="2000">
                <a:solidFill>
                  <a:schemeClr val="folHlink"/>
                </a:solidFill>
                <a:latin typeface="Palatino" pitchFamily="-128" charset="0"/>
              </a:rPr>
              <a:t>or event</a:t>
            </a:r>
            <a:r>
              <a:rPr lang="en-US" sz="2000">
                <a:latin typeface="Palatino" pitchFamily="-128" charset="0"/>
              </a:rPr>
              <a:t> (e.g., an alarm),</a:t>
            </a:r>
            <a:r>
              <a:rPr lang="en-US" sz="2000">
                <a:solidFill>
                  <a:schemeClr val="folHlink"/>
                </a:solidFill>
                <a:latin typeface="Palatino" pitchFamily="-128" charset="0"/>
              </a:rPr>
              <a:t> a role</a:t>
            </a:r>
            <a:r>
              <a:rPr lang="en-US" sz="2000">
                <a:latin typeface="Palatino" pitchFamily="-128" charset="0"/>
              </a:rPr>
              <a:t> (e.g., salesperson), </a:t>
            </a:r>
            <a:r>
              <a:rPr lang="en-US" sz="2000">
                <a:solidFill>
                  <a:schemeClr val="folHlink"/>
                </a:solidFill>
                <a:latin typeface="Palatino" pitchFamily="-128" charset="0"/>
              </a:rPr>
              <a:t>an organizational unit</a:t>
            </a:r>
            <a:r>
              <a:rPr lang="en-US" sz="2000">
                <a:latin typeface="Palatino" pitchFamily="-128" charset="0"/>
              </a:rPr>
              <a:t> (e.g., accounting department), </a:t>
            </a:r>
            <a:r>
              <a:rPr lang="en-US" sz="2000">
                <a:solidFill>
                  <a:schemeClr val="folHlink"/>
                </a:solidFill>
                <a:latin typeface="Palatino" pitchFamily="-128" charset="0"/>
              </a:rPr>
              <a:t>a place</a:t>
            </a:r>
            <a:r>
              <a:rPr lang="en-US" sz="2000">
                <a:latin typeface="Palatino" pitchFamily="-128" charset="0"/>
              </a:rPr>
              <a:t> (e.g., a warehouse), or </a:t>
            </a:r>
            <a:r>
              <a:rPr lang="en-US" sz="2000">
                <a:solidFill>
                  <a:schemeClr val="folHlink"/>
                </a:solidFill>
                <a:latin typeface="Palatino" pitchFamily="-128" charset="0"/>
              </a:rPr>
              <a:t>a structure</a:t>
            </a:r>
            <a:r>
              <a:rPr lang="en-US" sz="2000">
                <a:latin typeface="Palatino" pitchFamily="-128" charset="0"/>
              </a:rPr>
              <a:t> (e.g., a file). </a:t>
            </a:r>
          </a:p>
          <a:p>
            <a:pPr>
              <a:lnSpc>
                <a:spcPct val="90000"/>
              </a:lnSpc>
              <a:spcBef>
                <a:spcPts val="300"/>
              </a:spcBef>
            </a:pPr>
            <a:r>
              <a:rPr lang="en-US" sz="2000">
                <a:latin typeface="Palatino" pitchFamily="-128" charset="0"/>
              </a:rPr>
              <a:t>The description of the data object incorporates the data object and all of its attributes.</a:t>
            </a:r>
          </a:p>
          <a:p>
            <a:pPr>
              <a:lnSpc>
                <a:spcPct val="90000"/>
              </a:lnSpc>
              <a:spcBef>
                <a:spcPts val="600"/>
              </a:spcBef>
            </a:pPr>
            <a:r>
              <a:rPr lang="en-US" sz="2000">
                <a:latin typeface="Palatino" pitchFamily="-128" charset="0"/>
              </a:rPr>
              <a:t>A data object encapsulates data only—there is no reference within a data object to operations that act on the data.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4"/>
          <p:cNvSpPr>
            <a:spLocks noGrp="1"/>
          </p:cNvSpPr>
          <p:nvPr>
            <p:ph type="sldNum" sz="quarter" idx="11"/>
          </p:nvPr>
        </p:nvSpPr>
        <p:spPr/>
        <p:txBody>
          <a:bodyPr/>
          <a:lstStyle/>
          <a:p>
            <a:fld id="{2EF38862-BF49-4286-8F54-0CD1ECC3BE0E}" type="slidenum">
              <a:rPr lang="en-US"/>
              <a:pPr/>
              <a:t>18</a:t>
            </a:fld>
            <a:endParaRPr lang="en-US"/>
          </a:p>
        </p:txBody>
      </p:sp>
      <p:sp>
        <p:nvSpPr>
          <p:cNvPr id="185346" name="Rectangle 2"/>
          <p:cNvSpPr>
            <a:spLocks noGrp="1" noChangeArrowheads="1"/>
          </p:cNvSpPr>
          <p:nvPr>
            <p:ph type="title"/>
          </p:nvPr>
        </p:nvSpPr>
        <p:spPr>
          <a:xfrm>
            <a:off x="1219200" y="1143000"/>
            <a:ext cx="6477000" cy="658813"/>
          </a:xfrm>
          <a:noFill/>
          <a:ln/>
        </p:spPr>
        <p:txBody>
          <a:bodyPr lIns="90487" tIns="44450" rIns="90487" bIns="44450" anchor="ctr"/>
          <a:lstStyle/>
          <a:p>
            <a:r>
              <a:rPr lang="en-US"/>
              <a:t>Data Objects and Attributes</a:t>
            </a:r>
          </a:p>
        </p:txBody>
      </p:sp>
      <p:sp>
        <p:nvSpPr>
          <p:cNvPr id="185347" name="Rectangle 3"/>
          <p:cNvSpPr>
            <a:spLocks noChangeArrowheads="1"/>
          </p:cNvSpPr>
          <p:nvPr/>
        </p:nvSpPr>
        <p:spPr bwMode="auto">
          <a:xfrm>
            <a:off x="1752600" y="1981200"/>
            <a:ext cx="6334125" cy="1184275"/>
          </a:xfrm>
          <a:prstGeom prst="rect">
            <a:avLst/>
          </a:prstGeom>
          <a:noFill/>
          <a:ln w="25400">
            <a:noFill/>
            <a:miter lim="800000"/>
            <a:headEnd/>
            <a:tailEnd/>
          </a:ln>
          <a:effectLst/>
        </p:spPr>
        <p:txBody>
          <a:bodyPr lIns="90487" tIns="44450" rIns="90487" bIns="44450">
            <a:spAutoFit/>
          </a:bodyPr>
          <a:lstStyle/>
          <a:p>
            <a:pPr>
              <a:spcBef>
                <a:spcPct val="50000"/>
              </a:spcBef>
            </a:pPr>
            <a:r>
              <a:rPr lang="en-US">
                <a:effectLst>
                  <a:outerShdw blurRad="38100" dist="38100" dir="2700000" algn="tl">
                    <a:srgbClr val="FFFFFF"/>
                  </a:outerShdw>
                </a:effectLst>
                <a:latin typeface="Palatino" pitchFamily="-128" charset="0"/>
              </a:rPr>
              <a:t>A data object contains a set of attributes that act as an aspect, quality, characteristic, or descriptor of the object</a:t>
            </a:r>
          </a:p>
        </p:txBody>
      </p:sp>
      <p:sp>
        <p:nvSpPr>
          <p:cNvPr id="185348" name="Rectangle 4"/>
          <p:cNvSpPr>
            <a:spLocks noChangeArrowheads="1"/>
          </p:cNvSpPr>
          <p:nvPr/>
        </p:nvSpPr>
        <p:spPr bwMode="auto">
          <a:xfrm>
            <a:off x="3148013" y="3306763"/>
            <a:ext cx="2984500" cy="2332037"/>
          </a:xfrm>
          <a:prstGeom prst="rect">
            <a:avLst/>
          </a:prstGeom>
          <a:solidFill>
            <a:schemeClr val="accent2"/>
          </a:solidFill>
          <a:ln w="25400">
            <a:noFill/>
            <a:miter lim="800000"/>
            <a:headEnd/>
            <a:tailEnd/>
          </a:ln>
          <a:effectLst>
            <a:outerShdw dist="107763" dir="2700000" algn="ctr" rotWithShape="0">
              <a:schemeClr val="bg2"/>
            </a:outerShdw>
          </a:effectLst>
        </p:spPr>
        <p:txBody>
          <a:bodyPr wrap="none" anchor="ctr"/>
          <a:lstStyle/>
          <a:p>
            <a:endParaRPr lang="en-US"/>
          </a:p>
        </p:txBody>
      </p:sp>
      <p:sp>
        <p:nvSpPr>
          <p:cNvPr id="185349" name="Rectangle 5"/>
          <p:cNvSpPr>
            <a:spLocks noChangeArrowheads="1"/>
          </p:cNvSpPr>
          <p:nvPr/>
        </p:nvSpPr>
        <p:spPr bwMode="auto">
          <a:xfrm>
            <a:off x="3197225" y="3290888"/>
            <a:ext cx="2890838" cy="2192337"/>
          </a:xfrm>
          <a:prstGeom prst="rect">
            <a:avLst/>
          </a:prstGeom>
          <a:noFill/>
          <a:ln w="25400">
            <a:noFill/>
            <a:miter lim="800000"/>
            <a:headEnd/>
            <a:tailEnd/>
          </a:ln>
          <a:effectLst/>
        </p:spPr>
        <p:txBody>
          <a:bodyPr wrap="none" lIns="90487" tIns="44450" rIns="90487" bIns="44450">
            <a:spAutoFit/>
          </a:bodyPr>
          <a:lstStyle/>
          <a:p>
            <a:r>
              <a:rPr lang="en-US" b="1">
                <a:solidFill>
                  <a:schemeClr val="folHlink"/>
                </a:solidFill>
              </a:rPr>
              <a:t>object: automobile</a:t>
            </a:r>
          </a:p>
          <a:p>
            <a:r>
              <a:rPr lang="en-US" b="1">
                <a:solidFill>
                  <a:schemeClr val="folHlink"/>
                </a:solidFill>
              </a:rPr>
              <a:t>attributes:</a:t>
            </a:r>
          </a:p>
          <a:p>
            <a:pPr>
              <a:lnSpc>
                <a:spcPct val="75000"/>
              </a:lnSpc>
            </a:pPr>
            <a:r>
              <a:rPr lang="en-US" b="1">
                <a:solidFill>
                  <a:schemeClr val="folHlink"/>
                </a:solidFill>
              </a:rPr>
              <a:t>   make</a:t>
            </a:r>
          </a:p>
          <a:p>
            <a:pPr>
              <a:lnSpc>
                <a:spcPct val="75000"/>
              </a:lnSpc>
            </a:pPr>
            <a:r>
              <a:rPr lang="en-US" b="1">
                <a:solidFill>
                  <a:schemeClr val="folHlink"/>
                </a:solidFill>
              </a:rPr>
              <a:t>   model</a:t>
            </a:r>
          </a:p>
          <a:p>
            <a:pPr>
              <a:lnSpc>
                <a:spcPct val="75000"/>
              </a:lnSpc>
            </a:pPr>
            <a:r>
              <a:rPr lang="en-US" b="1">
                <a:solidFill>
                  <a:schemeClr val="folHlink"/>
                </a:solidFill>
              </a:rPr>
              <a:t>   body type</a:t>
            </a:r>
          </a:p>
          <a:p>
            <a:pPr>
              <a:lnSpc>
                <a:spcPct val="75000"/>
              </a:lnSpc>
            </a:pPr>
            <a:r>
              <a:rPr lang="en-US" b="1">
                <a:solidFill>
                  <a:schemeClr val="folHlink"/>
                </a:solidFill>
              </a:rPr>
              <a:t>   price</a:t>
            </a:r>
          </a:p>
          <a:p>
            <a:pPr>
              <a:lnSpc>
                <a:spcPct val="75000"/>
              </a:lnSpc>
            </a:pPr>
            <a:r>
              <a:rPr lang="en-US" b="1">
                <a:solidFill>
                  <a:schemeClr val="folHlink"/>
                </a:solidFill>
              </a:rPr>
              <a:t>   options code</a:t>
            </a:r>
          </a:p>
        </p:txBody>
      </p:sp>
      <p:sp>
        <p:nvSpPr>
          <p:cNvPr id="185350" name="Line 6"/>
          <p:cNvSpPr>
            <a:spLocks noChangeShapeType="1"/>
          </p:cNvSpPr>
          <p:nvPr/>
        </p:nvSpPr>
        <p:spPr bwMode="auto">
          <a:xfrm>
            <a:off x="3160713" y="3751263"/>
            <a:ext cx="2959100" cy="0"/>
          </a:xfrm>
          <a:prstGeom prst="line">
            <a:avLst/>
          </a:prstGeom>
          <a:noFill/>
          <a:ln w="25400">
            <a:solidFill>
              <a:schemeClr val="tx1"/>
            </a:solidFill>
            <a:round/>
            <a:headEnd/>
            <a:tailEnd/>
          </a:ln>
          <a:effectLst/>
        </p:spPr>
        <p:txBody>
          <a:bodyPr wrap="none" anchor="ctr"/>
          <a:lstStyle/>
          <a:p>
            <a:endParaRPr lang="en-US"/>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0D82461-2D5E-453B-8F92-8E33AB2DA1BD}" type="slidenum">
              <a:rPr lang="en-US"/>
              <a:pPr/>
              <a:t>19</a:t>
            </a:fld>
            <a:endParaRPr lang="en-US"/>
          </a:p>
        </p:txBody>
      </p:sp>
      <p:sp>
        <p:nvSpPr>
          <p:cNvPr id="264194" name="Rectangle 1026"/>
          <p:cNvSpPr>
            <a:spLocks noGrp="1" noChangeArrowheads="1"/>
          </p:cNvSpPr>
          <p:nvPr>
            <p:ph type="title"/>
          </p:nvPr>
        </p:nvSpPr>
        <p:spPr/>
        <p:txBody>
          <a:bodyPr/>
          <a:lstStyle/>
          <a:p>
            <a:r>
              <a:rPr lang="en-US"/>
              <a:t>What is a Relationship?</a:t>
            </a:r>
          </a:p>
        </p:txBody>
      </p:sp>
      <p:sp>
        <p:nvSpPr>
          <p:cNvPr id="264195" name="Rectangle 1027"/>
          <p:cNvSpPr>
            <a:spLocks noGrp="1" noChangeArrowheads="1"/>
          </p:cNvSpPr>
          <p:nvPr>
            <p:ph type="body" idx="1"/>
          </p:nvPr>
        </p:nvSpPr>
        <p:spPr/>
        <p:txBody>
          <a:bodyPr/>
          <a:lstStyle/>
          <a:p>
            <a:pPr>
              <a:lnSpc>
                <a:spcPct val="90000"/>
              </a:lnSpc>
            </a:pPr>
            <a:r>
              <a:rPr lang="en-US">
                <a:latin typeface="Arial" charset="0"/>
              </a:rPr>
              <a:t>Data objects are connected to one another in different ways.</a:t>
            </a:r>
          </a:p>
          <a:p>
            <a:pPr lvl="1">
              <a:lnSpc>
                <a:spcPct val="90000"/>
              </a:lnSpc>
            </a:pPr>
            <a:r>
              <a:rPr lang="en-US">
                <a:latin typeface="Arial" charset="0"/>
              </a:rPr>
              <a:t>A connection is established between </a:t>
            </a:r>
            <a:r>
              <a:rPr lang="en-US" b="1">
                <a:solidFill>
                  <a:schemeClr val="folHlink"/>
                </a:solidFill>
                <a:latin typeface="Arial" charset="0"/>
              </a:rPr>
              <a:t>person</a:t>
            </a:r>
            <a:r>
              <a:rPr lang="en-US">
                <a:latin typeface="Arial" charset="0"/>
              </a:rPr>
              <a:t> and</a:t>
            </a:r>
            <a:r>
              <a:rPr lang="en-US" b="1">
                <a:latin typeface="Arial" charset="0"/>
              </a:rPr>
              <a:t> </a:t>
            </a:r>
            <a:r>
              <a:rPr lang="en-US" b="1">
                <a:solidFill>
                  <a:schemeClr val="folHlink"/>
                </a:solidFill>
                <a:latin typeface="Arial" charset="0"/>
              </a:rPr>
              <a:t>car</a:t>
            </a:r>
            <a:r>
              <a:rPr lang="en-US">
                <a:latin typeface="Arial" charset="0"/>
              </a:rPr>
              <a:t> because the two objects are related.</a:t>
            </a:r>
          </a:p>
          <a:p>
            <a:pPr lvl="2">
              <a:lnSpc>
                <a:spcPct val="90000"/>
              </a:lnSpc>
              <a:spcBef>
                <a:spcPts val="300"/>
              </a:spcBef>
            </a:pPr>
            <a:r>
              <a:rPr lang="en-US">
                <a:latin typeface="Arial" charset="0"/>
              </a:rPr>
              <a:t>A person </a:t>
            </a:r>
            <a:r>
              <a:rPr lang="en-US" i="1">
                <a:latin typeface="Arial" charset="0"/>
              </a:rPr>
              <a:t>owns</a:t>
            </a:r>
            <a:r>
              <a:rPr lang="en-US">
                <a:latin typeface="Arial" charset="0"/>
              </a:rPr>
              <a:t> a car</a:t>
            </a:r>
          </a:p>
          <a:p>
            <a:pPr lvl="2">
              <a:lnSpc>
                <a:spcPct val="90000"/>
              </a:lnSpc>
              <a:spcBef>
                <a:spcPts val="600"/>
              </a:spcBef>
            </a:pPr>
            <a:r>
              <a:rPr lang="en-US">
                <a:latin typeface="Arial" charset="0"/>
              </a:rPr>
              <a:t>A person </a:t>
            </a:r>
            <a:r>
              <a:rPr lang="en-US" i="1">
                <a:latin typeface="Arial" charset="0"/>
              </a:rPr>
              <a:t>is insured</a:t>
            </a:r>
            <a:r>
              <a:rPr lang="en-US">
                <a:latin typeface="Arial" charset="0"/>
              </a:rPr>
              <a:t> </a:t>
            </a:r>
            <a:r>
              <a:rPr lang="en-US" i="1">
                <a:latin typeface="Arial" charset="0"/>
              </a:rPr>
              <a:t>to drive</a:t>
            </a:r>
            <a:r>
              <a:rPr lang="en-US">
                <a:latin typeface="Arial" charset="0"/>
              </a:rPr>
              <a:t> a car </a:t>
            </a:r>
          </a:p>
          <a:p>
            <a:pPr>
              <a:lnSpc>
                <a:spcPct val="90000"/>
              </a:lnSpc>
              <a:spcBef>
                <a:spcPts val="600"/>
              </a:spcBef>
            </a:pPr>
            <a:r>
              <a:rPr lang="en-US">
                <a:latin typeface="Arial" charset="0"/>
              </a:rPr>
              <a:t>The relationships </a:t>
            </a:r>
            <a:r>
              <a:rPr lang="en-US" i="1">
                <a:solidFill>
                  <a:schemeClr val="folHlink"/>
                </a:solidFill>
                <a:latin typeface="Arial" charset="0"/>
              </a:rPr>
              <a:t>owns</a:t>
            </a:r>
            <a:r>
              <a:rPr lang="en-US">
                <a:latin typeface="Arial" charset="0"/>
              </a:rPr>
              <a:t> and</a:t>
            </a:r>
            <a:r>
              <a:rPr lang="en-US" i="1">
                <a:latin typeface="Arial" charset="0"/>
              </a:rPr>
              <a:t> </a:t>
            </a:r>
            <a:r>
              <a:rPr lang="en-US" i="1">
                <a:solidFill>
                  <a:schemeClr val="folHlink"/>
                </a:solidFill>
                <a:latin typeface="Arial" charset="0"/>
              </a:rPr>
              <a:t>insured to drive</a:t>
            </a:r>
            <a:r>
              <a:rPr lang="en-US">
                <a:solidFill>
                  <a:schemeClr val="folHlink"/>
                </a:solidFill>
                <a:latin typeface="Arial" charset="0"/>
              </a:rPr>
              <a:t> </a:t>
            </a:r>
            <a:r>
              <a:rPr lang="en-US">
                <a:latin typeface="Arial" charset="0"/>
              </a:rPr>
              <a:t>define the relevant connections between </a:t>
            </a:r>
            <a:r>
              <a:rPr lang="en-US" b="1">
                <a:solidFill>
                  <a:schemeClr val="folHlink"/>
                </a:solidFill>
                <a:latin typeface="Arial" charset="0"/>
              </a:rPr>
              <a:t>person</a:t>
            </a:r>
            <a:r>
              <a:rPr lang="en-US">
                <a:latin typeface="Arial" charset="0"/>
              </a:rPr>
              <a:t> and </a:t>
            </a:r>
            <a:r>
              <a:rPr lang="en-US" b="1">
                <a:solidFill>
                  <a:schemeClr val="folHlink"/>
                </a:solidFill>
                <a:latin typeface="Arial" charset="0"/>
              </a:rPr>
              <a:t>car</a:t>
            </a:r>
            <a:r>
              <a:rPr lang="en-US" b="1">
                <a:latin typeface="Arial" charset="0"/>
              </a:rPr>
              <a:t>.</a:t>
            </a:r>
          </a:p>
          <a:p>
            <a:pPr>
              <a:lnSpc>
                <a:spcPct val="90000"/>
              </a:lnSpc>
              <a:spcBef>
                <a:spcPts val="600"/>
              </a:spcBef>
            </a:pPr>
            <a:r>
              <a:rPr lang="en-US">
                <a:latin typeface="Arial" charset="0"/>
              </a:rPr>
              <a:t>Several instances of a relationship can exist</a:t>
            </a:r>
          </a:p>
          <a:p>
            <a:pPr>
              <a:lnSpc>
                <a:spcPct val="90000"/>
              </a:lnSpc>
            </a:pPr>
            <a:r>
              <a:rPr lang="en-US">
                <a:latin typeface="Arial" charset="0"/>
              </a:rPr>
              <a:t>Objects can be related in many different ways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195AC1E8-78FE-4CDF-BC24-DD96B85F4E2C}" type="slidenum">
              <a:rPr lang="en-US"/>
              <a:pPr/>
              <a:t>2</a:t>
            </a:fld>
            <a:endParaRPr lang="en-US"/>
          </a:p>
        </p:txBody>
      </p:sp>
      <p:sp>
        <p:nvSpPr>
          <p:cNvPr id="177154" name="Rectangle 2"/>
          <p:cNvSpPr>
            <a:spLocks noGrp="1" noChangeArrowheads="1"/>
          </p:cNvSpPr>
          <p:nvPr>
            <p:ph type="title"/>
          </p:nvPr>
        </p:nvSpPr>
        <p:spPr>
          <a:xfrm>
            <a:off x="1143000" y="1143000"/>
            <a:ext cx="5437188" cy="633413"/>
          </a:xfrm>
        </p:spPr>
        <p:txBody>
          <a:bodyPr/>
          <a:lstStyle/>
          <a:p>
            <a:r>
              <a:rPr lang="en-US"/>
              <a:t>Requirements Analysis</a:t>
            </a:r>
          </a:p>
        </p:txBody>
      </p:sp>
      <p:sp>
        <p:nvSpPr>
          <p:cNvPr id="177155" name="Rectangle 3"/>
          <p:cNvSpPr>
            <a:spLocks noGrp="1" noChangeArrowheads="1"/>
          </p:cNvSpPr>
          <p:nvPr>
            <p:ph type="body" idx="1"/>
          </p:nvPr>
        </p:nvSpPr>
        <p:spPr/>
        <p:txBody>
          <a:bodyPr/>
          <a:lstStyle/>
          <a:p>
            <a:pPr>
              <a:spcBef>
                <a:spcPts val="300"/>
              </a:spcBef>
            </a:pPr>
            <a:r>
              <a:rPr lang="en-US" sz="2000"/>
              <a:t>Requirements analysis </a:t>
            </a:r>
          </a:p>
          <a:p>
            <a:pPr lvl="1">
              <a:spcBef>
                <a:spcPts val="300"/>
              </a:spcBef>
            </a:pPr>
            <a:r>
              <a:rPr lang="en-US" sz="1800"/>
              <a:t>specifies software’s operational characteristics</a:t>
            </a:r>
          </a:p>
          <a:p>
            <a:pPr lvl="1">
              <a:spcBef>
                <a:spcPts val="300"/>
              </a:spcBef>
            </a:pPr>
            <a:r>
              <a:rPr lang="en-US" sz="1800"/>
              <a:t>indicates software's interface with other system elements </a:t>
            </a:r>
          </a:p>
          <a:p>
            <a:pPr lvl="1">
              <a:spcBef>
                <a:spcPts val="300"/>
              </a:spcBef>
            </a:pPr>
            <a:r>
              <a:rPr lang="en-US" sz="1800"/>
              <a:t>establishes constraints that software must meet</a:t>
            </a:r>
          </a:p>
          <a:p>
            <a:pPr>
              <a:spcBef>
                <a:spcPts val="300"/>
              </a:spcBef>
            </a:pPr>
            <a:r>
              <a:rPr lang="en-US" sz="2000"/>
              <a:t>Requirements analysis allows the software engineer (called an </a:t>
            </a:r>
            <a:r>
              <a:rPr lang="en-US" sz="2000" i="1"/>
              <a:t>analyst</a:t>
            </a:r>
            <a:r>
              <a:rPr lang="en-US" sz="2000"/>
              <a:t> or </a:t>
            </a:r>
            <a:r>
              <a:rPr lang="en-US" sz="2000" i="1"/>
              <a:t>modeler</a:t>
            </a:r>
            <a:r>
              <a:rPr lang="en-US" sz="2000"/>
              <a:t> in this role) to:</a:t>
            </a:r>
          </a:p>
          <a:p>
            <a:pPr lvl="1">
              <a:spcBef>
                <a:spcPts val="300"/>
              </a:spcBef>
            </a:pPr>
            <a:r>
              <a:rPr lang="en-US" sz="1800"/>
              <a:t>elaborate on basic requirements established during earlier requirement engineering tasks</a:t>
            </a:r>
          </a:p>
          <a:p>
            <a:pPr lvl="1">
              <a:spcBef>
                <a:spcPts val="300"/>
              </a:spcBef>
            </a:pPr>
            <a:r>
              <a:rPr lang="en-US" sz="1800"/>
              <a:t>build models that depict user scenarios, functional activities, problem classes and their relationships, system and class behavior, and the flow of data as it is transformed.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4"/>
          <p:cNvSpPr>
            <a:spLocks noGrp="1"/>
          </p:cNvSpPr>
          <p:nvPr>
            <p:ph type="sldNum" sz="quarter" idx="11"/>
          </p:nvPr>
        </p:nvSpPr>
        <p:spPr/>
        <p:txBody>
          <a:bodyPr/>
          <a:lstStyle/>
          <a:p>
            <a:fld id="{F1C6273D-5B5C-4046-A06E-0EF39CC0A546}" type="slidenum">
              <a:rPr lang="en-US"/>
              <a:pPr/>
              <a:t>20</a:t>
            </a:fld>
            <a:endParaRPr lang="en-US"/>
          </a:p>
        </p:txBody>
      </p:sp>
      <p:sp>
        <p:nvSpPr>
          <p:cNvPr id="187394" name="Rectangle 2"/>
          <p:cNvSpPr>
            <a:spLocks noGrp="1" noChangeArrowheads="1"/>
          </p:cNvSpPr>
          <p:nvPr>
            <p:ph type="title"/>
          </p:nvPr>
        </p:nvSpPr>
        <p:spPr>
          <a:xfrm>
            <a:off x="1219200" y="1219200"/>
            <a:ext cx="5570538" cy="330200"/>
          </a:xfrm>
          <a:noFill/>
          <a:ln/>
        </p:spPr>
        <p:txBody>
          <a:bodyPr lIns="90487" tIns="44450" rIns="90487" bIns="44450" anchor="ctr"/>
          <a:lstStyle/>
          <a:p>
            <a:r>
              <a:rPr lang="en-US"/>
              <a:t>ERD Notation</a:t>
            </a:r>
          </a:p>
        </p:txBody>
      </p:sp>
      <p:sp>
        <p:nvSpPr>
          <p:cNvPr id="187395" name="Line 3"/>
          <p:cNvSpPr>
            <a:spLocks noChangeShapeType="1"/>
          </p:cNvSpPr>
          <p:nvPr/>
        </p:nvSpPr>
        <p:spPr bwMode="auto">
          <a:xfrm>
            <a:off x="3494088" y="5262563"/>
            <a:ext cx="3073400" cy="0"/>
          </a:xfrm>
          <a:prstGeom prst="line">
            <a:avLst/>
          </a:prstGeom>
          <a:noFill/>
          <a:ln w="25400">
            <a:solidFill>
              <a:schemeClr val="tx1"/>
            </a:solidFill>
            <a:round/>
            <a:headEnd/>
            <a:tailEnd/>
          </a:ln>
          <a:effectLst/>
        </p:spPr>
        <p:txBody>
          <a:bodyPr wrap="none" anchor="ctr"/>
          <a:lstStyle/>
          <a:p>
            <a:endParaRPr lang="en-US"/>
          </a:p>
        </p:txBody>
      </p:sp>
      <p:sp>
        <p:nvSpPr>
          <p:cNvPr id="187396" name="Line 4"/>
          <p:cNvSpPr>
            <a:spLocks noChangeShapeType="1"/>
          </p:cNvSpPr>
          <p:nvPr/>
        </p:nvSpPr>
        <p:spPr bwMode="auto">
          <a:xfrm>
            <a:off x="3481388" y="5133975"/>
            <a:ext cx="228600" cy="114300"/>
          </a:xfrm>
          <a:prstGeom prst="line">
            <a:avLst/>
          </a:prstGeom>
          <a:noFill/>
          <a:ln w="25400">
            <a:solidFill>
              <a:schemeClr val="tx1"/>
            </a:solidFill>
            <a:round/>
            <a:headEnd/>
            <a:tailEnd/>
          </a:ln>
          <a:effectLst/>
        </p:spPr>
        <p:txBody>
          <a:bodyPr wrap="none" anchor="ctr"/>
          <a:lstStyle/>
          <a:p>
            <a:endParaRPr lang="en-US"/>
          </a:p>
        </p:txBody>
      </p:sp>
      <p:sp>
        <p:nvSpPr>
          <p:cNvPr id="187397" name="Line 5"/>
          <p:cNvSpPr>
            <a:spLocks noChangeShapeType="1"/>
          </p:cNvSpPr>
          <p:nvPr/>
        </p:nvSpPr>
        <p:spPr bwMode="auto">
          <a:xfrm flipH="1">
            <a:off x="3481388" y="5276850"/>
            <a:ext cx="203200" cy="85725"/>
          </a:xfrm>
          <a:prstGeom prst="line">
            <a:avLst/>
          </a:prstGeom>
          <a:noFill/>
          <a:ln w="25400">
            <a:solidFill>
              <a:schemeClr val="tx1"/>
            </a:solidFill>
            <a:round/>
            <a:headEnd/>
            <a:tailEnd/>
          </a:ln>
          <a:effectLst/>
        </p:spPr>
        <p:txBody>
          <a:bodyPr wrap="none" anchor="ctr"/>
          <a:lstStyle/>
          <a:p>
            <a:endParaRPr lang="en-US"/>
          </a:p>
        </p:txBody>
      </p:sp>
      <p:sp>
        <p:nvSpPr>
          <p:cNvPr id="187398" name="Line 6"/>
          <p:cNvSpPr>
            <a:spLocks noChangeShapeType="1"/>
          </p:cNvSpPr>
          <p:nvPr/>
        </p:nvSpPr>
        <p:spPr bwMode="auto">
          <a:xfrm>
            <a:off x="6211888" y="5119688"/>
            <a:ext cx="0" cy="285750"/>
          </a:xfrm>
          <a:prstGeom prst="line">
            <a:avLst/>
          </a:prstGeom>
          <a:noFill/>
          <a:ln w="25400">
            <a:solidFill>
              <a:schemeClr val="tx1"/>
            </a:solidFill>
            <a:round/>
            <a:headEnd/>
            <a:tailEnd/>
          </a:ln>
          <a:effectLst/>
        </p:spPr>
        <p:txBody>
          <a:bodyPr wrap="none" anchor="ctr"/>
          <a:lstStyle/>
          <a:p>
            <a:endParaRPr lang="en-US"/>
          </a:p>
        </p:txBody>
      </p:sp>
      <p:sp>
        <p:nvSpPr>
          <p:cNvPr id="187399" name="Rectangle 7"/>
          <p:cNvSpPr>
            <a:spLocks noChangeArrowheads="1"/>
          </p:cNvSpPr>
          <p:nvPr/>
        </p:nvSpPr>
        <p:spPr bwMode="auto">
          <a:xfrm>
            <a:off x="3530600" y="5430838"/>
            <a:ext cx="777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a:solidFill>
                  <a:schemeClr val="bg1"/>
                </a:solidFill>
              </a:rPr>
              <a:t>(0, m)</a:t>
            </a:r>
          </a:p>
        </p:txBody>
      </p:sp>
      <p:sp>
        <p:nvSpPr>
          <p:cNvPr id="187400" name="Oval 8"/>
          <p:cNvSpPr>
            <a:spLocks noChangeArrowheads="1"/>
          </p:cNvSpPr>
          <p:nvPr/>
        </p:nvSpPr>
        <p:spPr bwMode="auto">
          <a:xfrm>
            <a:off x="3697288" y="5176838"/>
            <a:ext cx="139700" cy="157162"/>
          </a:xfrm>
          <a:prstGeom prst="ellipse">
            <a:avLst/>
          </a:prstGeom>
          <a:solidFill>
            <a:schemeClr val="bg1"/>
          </a:solidFill>
          <a:ln w="25400">
            <a:solidFill>
              <a:schemeClr val="tx1"/>
            </a:solidFill>
            <a:round/>
            <a:headEnd/>
            <a:tailEnd/>
          </a:ln>
          <a:effectLst/>
        </p:spPr>
        <p:txBody>
          <a:bodyPr wrap="none" anchor="ctr"/>
          <a:lstStyle/>
          <a:p>
            <a:endParaRPr lang="en-US"/>
          </a:p>
        </p:txBody>
      </p:sp>
      <p:sp>
        <p:nvSpPr>
          <p:cNvPr id="187401" name="Line 9"/>
          <p:cNvSpPr>
            <a:spLocks noChangeShapeType="1"/>
          </p:cNvSpPr>
          <p:nvPr/>
        </p:nvSpPr>
        <p:spPr bwMode="auto">
          <a:xfrm>
            <a:off x="6300788" y="5119688"/>
            <a:ext cx="0" cy="285750"/>
          </a:xfrm>
          <a:prstGeom prst="line">
            <a:avLst/>
          </a:prstGeom>
          <a:noFill/>
          <a:ln w="25400">
            <a:solidFill>
              <a:schemeClr val="tx1"/>
            </a:solidFill>
            <a:round/>
            <a:headEnd/>
            <a:tailEnd/>
          </a:ln>
          <a:effectLst/>
        </p:spPr>
        <p:txBody>
          <a:bodyPr wrap="none" anchor="ctr"/>
          <a:lstStyle/>
          <a:p>
            <a:endParaRPr lang="en-US"/>
          </a:p>
        </p:txBody>
      </p:sp>
      <p:sp>
        <p:nvSpPr>
          <p:cNvPr id="187402" name="Rectangle 10"/>
          <p:cNvSpPr>
            <a:spLocks noChangeArrowheads="1"/>
          </p:cNvSpPr>
          <p:nvPr/>
        </p:nvSpPr>
        <p:spPr bwMode="auto">
          <a:xfrm>
            <a:off x="5892800" y="5402263"/>
            <a:ext cx="7143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a:solidFill>
                  <a:schemeClr val="bg1"/>
                </a:solidFill>
              </a:rPr>
              <a:t>(1, 1)</a:t>
            </a:r>
          </a:p>
        </p:txBody>
      </p:sp>
      <p:sp>
        <p:nvSpPr>
          <p:cNvPr id="187403" name="Rectangle 11"/>
          <p:cNvSpPr>
            <a:spLocks noChangeArrowheads="1"/>
          </p:cNvSpPr>
          <p:nvPr/>
        </p:nvSpPr>
        <p:spPr bwMode="auto">
          <a:xfrm>
            <a:off x="2071688" y="2735263"/>
            <a:ext cx="1295400" cy="746125"/>
          </a:xfrm>
          <a:prstGeom prst="rect">
            <a:avLst/>
          </a:prstGeom>
          <a:solidFill>
            <a:schemeClr val="accent2"/>
          </a:solidFill>
          <a:ln w="254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7404" name="Rectangle 12"/>
          <p:cNvSpPr>
            <a:spLocks noChangeArrowheads="1"/>
          </p:cNvSpPr>
          <p:nvPr/>
        </p:nvSpPr>
        <p:spPr bwMode="auto">
          <a:xfrm>
            <a:off x="2120900" y="2844800"/>
            <a:ext cx="1077913" cy="454025"/>
          </a:xfrm>
          <a:prstGeom prst="rect">
            <a:avLst/>
          </a:prstGeom>
          <a:noFill/>
          <a:ln w="25400">
            <a:noFill/>
            <a:miter lim="800000"/>
            <a:headEnd/>
            <a:tailEnd/>
          </a:ln>
          <a:effectLst/>
        </p:spPr>
        <p:txBody>
          <a:bodyPr wrap="none" lIns="90487" tIns="44450" rIns="90487" bIns="44450">
            <a:spAutoFit/>
          </a:bodyPr>
          <a:lstStyle/>
          <a:p>
            <a:r>
              <a:rPr lang="en-US" b="1">
                <a:solidFill>
                  <a:schemeClr val="folHlink"/>
                </a:solidFill>
                <a:effectLst>
                  <a:outerShdw blurRad="38100" dist="38100" dir="2700000" algn="tl">
                    <a:srgbClr val="000000"/>
                  </a:outerShdw>
                </a:effectLst>
              </a:rPr>
              <a:t>object</a:t>
            </a:r>
          </a:p>
        </p:txBody>
      </p:sp>
      <p:sp>
        <p:nvSpPr>
          <p:cNvPr id="187405" name="AutoShape 13"/>
          <p:cNvSpPr>
            <a:spLocks noChangeArrowheads="1"/>
          </p:cNvSpPr>
          <p:nvPr/>
        </p:nvSpPr>
        <p:spPr bwMode="auto">
          <a:xfrm>
            <a:off x="4205288" y="2709863"/>
            <a:ext cx="1536700" cy="771525"/>
          </a:xfrm>
          <a:prstGeom prst="diamond">
            <a:avLst/>
          </a:prstGeom>
          <a:solidFill>
            <a:schemeClr val="folHlink"/>
          </a:solidFill>
          <a:ln w="254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7406" name="Line 14"/>
          <p:cNvSpPr>
            <a:spLocks noChangeShapeType="1"/>
          </p:cNvSpPr>
          <p:nvPr/>
        </p:nvSpPr>
        <p:spPr bwMode="auto">
          <a:xfrm flipH="1">
            <a:off x="3417888" y="3090863"/>
            <a:ext cx="762000" cy="0"/>
          </a:xfrm>
          <a:prstGeom prst="line">
            <a:avLst/>
          </a:prstGeom>
          <a:noFill/>
          <a:ln w="25400">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87407" name="Line 15"/>
          <p:cNvSpPr>
            <a:spLocks noChangeShapeType="1"/>
          </p:cNvSpPr>
          <p:nvPr/>
        </p:nvSpPr>
        <p:spPr bwMode="auto">
          <a:xfrm flipH="1">
            <a:off x="5767388" y="3101975"/>
            <a:ext cx="762000" cy="0"/>
          </a:xfrm>
          <a:prstGeom prst="line">
            <a:avLst/>
          </a:prstGeom>
          <a:noFill/>
          <a:ln w="25400">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87408" name="Rectangle 16"/>
          <p:cNvSpPr>
            <a:spLocks noChangeArrowheads="1"/>
          </p:cNvSpPr>
          <p:nvPr/>
        </p:nvSpPr>
        <p:spPr bwMode="auto">
          <a:xfrm>
            <a:off x="6554788" y="2773363"/>
            <a:ext cx="1295400" cy="746125"/>
          </a:xfrm>
          <a:prstGeom prst="rect">
            <a:avLst/>
          </a:prstGeom>
          <a:solidFill>
            <a:schemeClr val="accent2"/>
          </a:solidFill>
          <a:ln w="254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7409" name="Rectangle 17"/>
          <p:cNvSpPr>
            <a:spLocks noChangeArrowheads="1"/>
          </p:cNvSpPr>
          <p:nvPr/>
        </p:nvSpPr>
        <p:spPr bwMode="auto">
          <a:xfrm>
            <a:off x="6616700" y="2882900"/>
            <a:ext cx="1077913" cy="454025"/>
          </a:xfrm>
          <a:prstGeom prst="rect">
            <a:avLst/>
          </a:prstGeom>
          <a:noFill/>
          <a:ln w="25400">
            <a:noFill/>
            <a:miter lim="800000"/>
            <a:headEnd/>
            <a:tailEnd/>
          </a:ln>
          <a:effectLst/>
        </p:spPr>
        <p:txBody>
          <a:bodyPr wrap="none" lIns="90487" tIns="44450" rIns="90487" bIns="44450">
            <a:spAutoFit/>
          </a:bodyPr>
          <a:lstStyle/>
          <a:p>
            <a:r>
              <a:rPr lang="en-US" b="1">
                <a:solidFill>
                  <a:schemeClr val="folHlink"/>
                </a:solidFill>
                <a:effectLst>
                  <a:outerShdw blurRad="38100" dist="38100" dir="2700000" algn="tl">
                    <a:srgbClr val="000000"/>
                  </a:outerShdw>
                </a:effectLst>
              </a:rPr>
              <a:t>object</a:t>
            </a:r>
            <a:endParaRPr lang="en-US" b="1">
              <a:solidFill>
                <a:schemeClr val="bg1"/>
              </a:solidFill>
              <a:effectLst>
                <a:outerShdw blurRad="38100" dist="38100" dir="2700000" algn="tl">
                  <a:srgbClr val="000000"/>
                </a:outerShdw>
              </a:effectLst>
            </a:endParaRPr>
          </a:p>
        </p:txBody>
      </p:sp>
      <p:sp>
        <p:nvSpPr>
          <p:cNvPr id="187410" name="Rectangle 18"/>
          <p:cNvSpPr>
            <a:spLocks noChangeArrowheads="1"/>
          </p:cNvSpPr>
          <p:nvPr/>
        </p:nvSpPr>
        <p:spPr bwMode="auto">
          <a:xfrm>
            <a:off x="4267200" y="2895600"/>
            <a:ext cx="1331913" cy="333375"/>
          </a:xfrm>
          <a:prstGeom prst="rect">
            <a:avLst/>
          </a:prstGeom>
          <a:noFill/>
          <a:ln w="25400">
            <a:noFill/>
            <a:miter lim="800000"/>
            <a:headEnd/>
            <a:tailEnd/>
          </a:ln>
          <a:effectLst/>
        </p:spPr>
        <p:txBody>
          <a:bodyPr wrap="none" lIns="90487" tIns="44450" rIns="90487" bIns="44450">
            <a:spAutoFit/>
          </a:bodyPr>
          <a:lstStyle/>
          <a:p>
            <a:r>
              <a:rPr lang="en-US" sz="1600" b="1">
                <a:solidFill>
                  <a:schemeClr val="bg1"/>
                </a:solidFill>
                <a:effectLst>
                  <a:outerShdw blurRad="38100" dist="38100" dir="2700000" algn="tl">
                    <a:srgbClr val="000000"/>
                  </a:outerShdw>
                </a:effectLst>
              </a:rPr>
              <a:t>relationship</a:t>
            </a:r>
          </a:p>
        </p:txBody>
      </p:sp>
      <p:sp>
        <p:nvSpPr>
          <p:cNvPr id="187411" name="Rectangle 19"/>
          <p:cNvSpPr>
            <a:spLocks noChangeArrowheads="1"/>
          </p:cNvSpPr>
          <p:nvPr/>
        </p:nvSpPr>
        <p:spPr bwMode="auto">
          <a:xfrm>
            <a:off x="3022600" y="3036888"/>
            <a:ext cx="307975" cy="363537"/>
          </a:xfrm>
          <a:prstGeom prst="rect">
            <a:avLst/>
          </a:prstGeom>
          <a:noFill/>
          <a:ln w="25400">
            <a:noFill/>
            <a:miter lim="800000"/>
            <a:headEnd/>
            <a:tailEnd/>
          </a:ln>
          <a:effectLst/>
        </p:spPr>
        <p:txBody>
          <a:bodyPr wrap="none" lIns="90487" tIns="44450" rIns="90487" bIns="44450">
            <a:spAutoFit/>
          </a:bodyPr>
          <a:lstStyle/>
          <a:p>
            <a:r>
              <a:rPr lang="en-US" sz="1800" b="1">
                <a:solidFill>
                  <a:schemeClr val="bg1"/>
                </a:solidFill>
                <a:effectLst>
                  <a:outerShdw blurRad="38100" dist="38100" dir="2700000" algn="tl">
                    <a:srgbClr val="000000"/>
                  </a:outerShdw>
                </a:effectLst>
              </a:rPr>
              <a:t>1</a:t>
            </a:r>
          </a:p>
        </p:txBody>
      </p:sp>
      <p:sp>
        <p:nvSpPr>
          <p:cNvPr id="187412" name="Rectangle 20"/>
          <p:cNvSpPr>
            <a:spLocks noChangeArrowheads="1"/>
          </p:cNvSpPr>
          <p:nvPr/>
        </p:nvSpPr>
        <p:spPr bwMode="auto">
          <a:xfrm>
            <a:off x="7531100" y="3062288"/>
            <a:ext cx="307975" cy="363537"/>
          </a:xfrm>
          <a:prstGeom prst="rect">
            <a:avLst/>
          </a:prstGeom>
          <a:noFill/>
          <a:ln w="25400">
            <a:noFill/>
            <a:miter lim="800000"/>
            <a:headEnd/>
            <a:tailEnd/>
          </a:ln>
          <a:effectLst/>
        </p:spPr>
        <p:txBody>
          <a:bodyPr wrap="none" lIns="90487" tIns="44450" rIns="90487" bIns="44450">
            <a:spAutoFit/>
          </a:bodyPr>
          <a:lstStyle/>
          <a:p>
            <a:r>
              <a:rPr lang="en-US" sz="1800" b="1">
                <a:solidFill>
                  <a:schemeClr val="bg1"/>
                </a:solidFill>
                <a:effectLst>
                  <a:outerShdw blurRad="38100" dist="38100" dir="2700000" algn="tl">
                    <a:srgbClr val="000000"/>
                  </a:outerShdw>
                </a:effectLst>
              </a:rPr>
              <a:t>2</a:t>
            </a:r>
          </a:p>
        </p:txBody>
      </p:sp>
      <p:sp>
        <p:nvSpPr>
          <p:cNvPr id="187413" name="Rectangle 21"/>
          <p:cNvSpPr>
            <a:spLocks noChangeArrowheads="1"/>
          </p:cNvSpPr>
          <p:nvPr/>
        </p:nvSpPr>
        <p:spPr bwMode="auto">
          <a:xfrm>
            <a:off x="1752600" y="1993900"/>
            <a:ext cx="2992438" cy="454025"/>
          </a:xfrm>
          <a:prstGeom prst="rect">
            <a:avLst/>
          </a:prstGeom>
          <a:noFill/>
          <a:ln w="25400">
            <a:noFill/>
            <a:miter lim="800000"/>
            <a:headEnd/>
            <a:tailEnd/>
          </a:ln>
          <a:effectLst/>
        </p:spPr>
        <p:txBody>
          <a:bodyPr wrap="none" lIns="90487" tIns="44450" rIns="90487" bIns="44450">
            <a:spAutoFit/>
          </a:bodyPr>
          <a:lstStyle/>
          <a:p>
            <a:r>
              <a:rPr lang="en-US" b="1" i="1" u="sng">
                <a:effectLst>
                  <a:outerShdw blurRad="38100" dist="38100" dir="2700000" algn="tl">
                    <a:srgbClr val="FFFFFF"/>
                  </a:outerShdw>
                </a:effectLst>
              </a:rPr>
              <a:t>One common form:</a:t>
            </a:r>
          </a:p>
        </p:txBody>
      </p:sp>
      <p:sp>
        <p:nvSpPr>
          <p:cNvPr id="187414" name="Rectangle 22"/>
          <p:cNvSpPr>
            <a:spLocks noChangeArrowheads="1"/>
          </p:cNvSpPr>
          <p:nvPr/>
        </p:nvSpPr>
        <p:spPr bwMode="auto">
          <a:xfrm>
            <a:off x="3454400" y="2690813"/>
            <a:ext cx="7905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effectLst>
                  <a:outerShdw blurRad="38100" dist="38100" dir="2700000" algn="tl">
                    <a:srgbClr val="FFFFFF"/>
                  </a:outerShdw>
                </a:effectLst>
              </a:rPr>
              <a:t>(0, m)</a:t>
            </a:r>
          </a:p>
        </p:txBody>
      </p:sp>
      <p:sp>
        <p:nvSpPr>
          <p:cNvPr id="187415" name="Rectangle 23"/>
          <p:cNvSpPr>
            <a:spLocks noChangeArrowheads="1"/>
          </p:cNvSpPr>
          <p:nvPr/>
        </p:nvSpPr>
        <p:spPr bwMode="auto">
          <a:xfrm>
            <a:off x="5842000" y="3141663"/>
            <a:ext cx="7143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effectLst>
                  <a:outerShdw blurRad="38100" dist="38100" dir="2700000" algn="tl">
                    <a:srgbClr val="FFFFFF"/>
                  </a:outerShdw>
                </a:effectLst>
              </a:rPr>
              <a:t>(1, 1)</a:t>
            </a:r>
          </a:p>
        </p:txBody>
      </p:sp>
      <p:sp>
        <p:nvSpPr>
          <p:cNvPr id="187416" name="Rectangle 24"/>
          <p:cNvSpPr>
            <a:spLocks noChangeArrowheads="1"/>
          </p:cNvSpPr>
          <p:nvPr/>
        </p:nvSpPr>
        <p:spPr bwMode="auto">
          <a:xfrm>
            <a:off x="2147888" y="4819650"/>
            <a:ext cx="1295400" cy="744538"/>
          </a:xfrm>
          <a:prstGeom prst="rect">
            <a:avLst/>
          </a:prstGeom>
          <a:solidFill>
            <a:schemeClr val="accent2"/>
          </a:solidFill>
          <a:ln w="254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7417" name="Rectangle 25"/>
          <p:cNvSpPr>
            <a:spLocks noChangeArrowheads="1"/>
          </p:cNvSpPr>
          <p:nvPr/>
        </p:nvSpPr>
        <p:spPr bwMode="auto">
          <a:xfrm>
            <a:off x="2197100" y="4927600"/>
            <a:ext cx="1077913" cy="454025"/>
          </a:xfrm>
          <a:prstGeom prst="rect">
            <a:avLst/>
          </a:prstGeom>
          <a:noFill/>
          <a:ln w="25400">
            <a:noFill/>
            <a:miter lim="800000"/>
            <a:headEnd/>
            <a:tailEnd/>
          </a:ln>
          <a:effectLst/>
        </p:spPr>
        <p:txBody>
          <a:bodyPr wrap="none" lIns="90487" tIns="44450" rIns="90487" bIns="44450">
            <a:spAutoFit/>
          </a:bodyPr>
          <a:lstStyle/>
          <a:p>
            <a:r>
              <a:rPr lang="en-US" b="1">
                <a:solidFill>
                  <a:schemeClr val="folHlink"/>
                </a:solidFill>
                <a:effectLst>
                  <a:outerShdw blurRad="38100" dist="38100" dir="2700000" algn="tl">
                    <a:srgbClr val="000000"/>
                  </a:outerShdw>
                </a:effectLst>
              </a:rPr>
              <a:t>object</a:t>
            </a:r>
            <a:endParaRPr lang="en-US" b="1">
              <a:solidFill>
                <a:schemeClr val="bg1"/>
              </a:solidFill>
              <a:effectLst>
                <a:outerShdw blurRad="38100" dist="38100" dir="2700000" algn="tl">
                  <a:srgbClr val="000000"/>
                </a:outerShdw>
              </a:effectLst>
            </a:endParaRPr>
          </a:p>
        </p:txBody>
      </p:sp>
      <p:sp>
        <p:nvSpPr>
          <p:cNvPr id="187418" name="Rectangle 26"/>
          <p:cNvSpPr>
            <a:spLocks noChangeArrowheads="1"/>
          </p:cNvSpPr>
          <p:nvPr/>
        </p:nvSpPr>
        <p:spPr bwMode="auto">
          <a:xfrm>
            <a:off x="3098800" y="5119688"/>
            <a:ext cx="307975" cy="363537"/>
          </a:xfrm>
          <a:prstGeom prst="rect">
            <a:avLst/>
          </a:prstGeom>
          <a:noFill/>
          <a:ln w="25400">
            <a:noFill/>
            <a:miter lim="800000"/>
            <a:headEnd/>
            <a:tailEnd/>
          </a:ln>
          <a:effectLst/>
        </p:spPr>
        <p:txBody>
          <a:bodyPr wrap="none" lIns="90487" tIns="44450" rIns="90487" bIns="44450">
            <a:spAutoFit/>
          </a:bodyPr>
          <a:lstStyle/>
          <a:p>
            <a:r>
              <a:rPr lang="en-US" sz="1800" b="1">
                <a:solidFill>
                  <a:schemeClr val="bg1"/>
                </a:solidFill>
                <a:effectLst>
                  <a:outerShdw blurRad="38100" dist="38100" dir="2700000" algn="tl">
                    <a:srgbClr val="000000"/>
                  </a:outerShdw>
                </a:effectLst>
              </a:rPr>
              <a:t>1</a:t>
            </a:r>
          </a:p>
        </p:txBody>
      </p:sp>
      <p:sp>
        <p:nvSpPr>
          <p:cNvPr id="187419" name="Rectangle 27"/>
          <p:cNvSpPr>
            <a:spLocks noChangeArrowheads="1"/>
          </p:cNvSpPr>
          <p:nvPr/>
        </p:nvSpPr>
        <p:spPr bwMode="auto">
          <a:xfrm>
            <a:off x="6618288" y="4856163"/>
            <a:ext cx="1295400" cy="746125"/>
          </a:xfrm>
          <a:prstGeom prst="rect">
            <a:avLst/>
          </a:prstGeom>
          <a:solidFill>
            <a:schemeClr val="accent2"/>
          </a:solidFill>
          <a:ln w="25400">
            <a:solidFill>
              <a:schemeClr val="tx1"/>
            </a:solidFill>
            <a:miter lim="800000"/>
            <a:headEnd/>
            <a:tailEnd/>
          </a:ln>
          <a:effectLst>
            <a:outerShdw dist="107763" dir="2700000" algn="ctr" rotWithShape="0">
              <a:schemeClr val="bg2"/>
            </a:outerShdw>
          </a:effectLst>
        </p:spPr>
        <p:txBody>
          <a:bodyPr wrap="none" anchor="ctr"/>
          <a:lstStyle/>
          <a:p>
            <a:endParaRPr lang="en-US"/>
          </a:p>
        </p:txBody>
      </p:sp>
      <p:sp>
        <p:nvSpPr>
          <p:cNvPr id="187420" name="Rectangle 28"/>
          <p:cNvSpPr>
            <a:spLocks noChangeArrowheads="1"/>
          </p:cNvSpPr>
          <p:nvPr/>
        </p:nvSpPr>
        <p:spPr bwMode="auto">
          <a:xfrm>
            <a:off x="6680200" y="4965700"/>
            <a:ext cx="1077913" cy="454025"/>
          </a:xfrm>
          <a:prstGeom prst="rect">
            <a:avLst/>
          </a:prstGeom>
          <a:noFill/>
          <a:ln w="25400">
            <a:noFill/>
            <a:miter lim="800000"/>
            <a:headEnd/>
            <a:tailEnd/>
          </a:ln>
          <a:effectLst/>
        </p:spPr>
        <p:txBody>
          <a:bodyPr wrap="none" lIns="90487" tIns="44450" rIns="90487" bIns="44450">
            <a:spAutoFit/>
          </a:bodyPr>
          <a:lstStyle/>
          <a:p>
            <a:r>
              <a:rPr lang="en-US" b="1">
                <a:solidFill>
                  <a:schemeClr val="folHlink"/>
                </a:solidFill>
                <a:effectLst>
                  <a:outerShdw blurRad="38100" dist="38100" dir="2700000" algn="tl">
                    <a:srgbClr val="000000"/>
                  </a:outerShdw>
                </a:effectLst>
              </a:rPr>
              <a:t>object</a:t>
            </a:r>
            <a:endParaRPr lang="en-US" b="1">
              <a:solidFill>
                <a:schemeClr val="bg1"/>
              </a:solidFill>
              <a:effectLst>
                <a:outerShdw blurRad="38100" dist="38100" dir="2700000" algn="tl">
                  <a:srgbClr val="000000"/>
                </a:outerShdw>
              </a:effectLst>
            </a:endParaRPr>
          </a:p>
        </p:txBody>
      </p:sp>
      <p:sp>
        <p:nvSpPr>
          <p:cNvPr id="187421" name="Rectangle 29"/>
          <p:cNvSpPr>
            <a:spLocks noChangeArrowheads="1"/>
          </p:cNvSpPr>
          <p:nvPr/>
        </p:nvSpPr>
        <p:spPr bwMode="auto">
          <a:xfrm>
            <a:off x="7594600" y="5143500"/>
            <a:ext cx="307975" cy="363538"/>
          </a:xfrm>
          <a:prstGeom prst="rect">
            <a:avLst/>
          </a:prstGeom>
          <a:noFill/>
          <a:ln w="25400">
            <a:noFill/>
            <a:miter lim="800000"/>
            <a:headEnd/>
            <a:tailEnd/>
          </a:ln>
          <a:effectLst/>
        </p:spPr>
        <p:txBody>
          <a:bodyPr wrap="none" lIns="90487" tIns="44450" rIns="90487" bIns="44450">
            <a:spAutoFit/>
          </a:bodyPr>
          <a:lstStyle/>
          <a:p>
            <a:r>
              <a:rPr lang="en-US" sz="1800" b="1">
                <a:solidFill>
                  <a:schemeClr val="bg1"/>
                </a:solidFill>
                <a:effectLst>
                  <a:outerShdw blurRad="38100" dist="38100" dir="2700000" algn="tl">
                    <a:srgbClr val="000000"/>
                  </a:outerShdw>
                </a:effectLst>
              </a:rPr>
              <a:t>2</a:t>
            </a:r>
          </a:p>
        </p:txBody>
      </p:sp>
      <p:sp>
        <p:nvSpPr>
          <p:cNvPr id="187422" name="Rectangle 30"/>
          <p:cNvSpPr>
            <a:spLocks noChangeArrowheads="1"/>
          </p:cNvSpPr>
          <p:nvPr/>
        </p:nvSpPr>
        <p:spPr bwMode="auto">
          <a:xfrm>
            <a:off x="4343400" y="4891088"/>
            <a:ext cx="1476375" cy="363537"/>
          </a:xfrm>
          <a:prstGeom prst="rect">
            <a:avLst/>
          </a:prstGeom>
          <a:noFill/>
          <a:ln w="25400">
            <a:noFill/>
            <a:miter lim="800000"/>
            <a:headEnd/>
            <a:tailEnd/>
          </a:ln>
          <a:effectLst/>
        </p:spPr>
        <p:txBody>
          <a:bodyPr wrap="none" lIns="90487" tIns="44450" rIns="90487" bIns="44450">
            <a:spAutoFit/>
          </a:bodyPr>
          <a:lstStyle/>
          <a:p>
            <a:r>
              <a:rPr lang="en-US" sz="1800" b="1">
                <a:effectLst>
                  <a:outerShdw blurRad="38100" dist="38100" dir="2700000" algn="tl">
                    <a:srgbClr val="FFFFFF"/>
                  </a:outerShdw>
                </a:effectLst>
              </a:rPr>
              <a:t>relationship</a:t>
            </a:r>
          </a:p>
        </p:txBody>
      </p:sp>
      <p:sp>
        <p:nvSpPr>
          <p:cNvPr id="187423" name="Rectangle 31"/>
          <p:cNvSpPr>
            <a:spLocks noChangeArrowheads="1"/>
          </p:cNvSpPr>
          <p:nvPr/>
        </p:nvSpPr>
        <p:spPr bwMode="auto">
          <a:xfrm>
            <a:off x="1879600" y="4152900"/>
            <a:ext cx="3567113" cy="454025"/>
          </a:xfrm>
          <a:prstGeom prst="rect">
            <a:avLst/>
          </a:prstGeom>
          <a:noFill/>
          <a:ln w="25400">
            <a:noFill/>
            <a:miter lim="800000"/>
            <a:headEnd/>
            <a:tailEnd/>
          </a:ln>
          <a:effectLst/>
        </p:spPr>
        <p:txBody>
          <a:bodyPr wrap="none" lIns="90487" tIns="44450" rIns="90487" bIns="44450">
            <a:spAutoFit/>
          </a:bodyPr>
          <a:lstStyle/>
          <a:p>
            <a:r>
              <a:rPr lang="en-US" b="1" i="1" u="sng">
                <a:effectLst>
                  <a:outerShdw blurRad="38100" dist="38100" dir="2700000" algn="tl">
                    <a:srgbClr val="FFFFFF"/>
                  </a:outerShdw>
                </a:effectLst>
              </a:rPr>
              <a:t>Another common form:</a:t>
            </a:r>
          </a:p>
        </p:txBody>
      </p:sp>
      <p:sp>
        <p:nvSpPr>
          <p:cNvPr id="187424" name="Oval 32"/>
          <p:cNvSpPr>
            <a:spLocks noChangeArrowheads="1"/>
          </p:cNvSpPr>
          <p:nvPr/>
        </p:nvSpPr>
        <p:spPr bwMode="auto">
          <a:xfrm>
            <a:off x="6897688" y="3459163"/>
            <a:ext cx="1181100" cy="1089025"/>
          </a:xfrm>
          <a:prstGeom prst="ellipse">
            <a:avLst/>
          </a:prstGeom>
          <a:solidFill>
            <a:schemeClr val="folHlink"/>
          </a:solidFill>
          <a:ln w="25400">
            <a:solidFill>
              <a:schemeClr val="tx1"/>
            </a:solidFill>
            <a:round/>
            <a:headEnd/>
            <a:tailEnd/>
          </a:ln>
          <a:effectLst>
            <a:outerShdw dist="107763" dir="2700000" algn="ctr" rotWithShape="0">
              <a:schemeClr val="bg2"/>
            </a:outerShdw>
          </a:effectLst>
        </p:spPr>
        <p:txBody>
          <a:bodyPr wrap="none" anchor="ctr"/>
          <a:lstStyle/>
          <a:p>
            <a:endParaRPr lang="en-US"/>
          </a:p>
        </p:txBody>
      </p:sp>
      <p:sp>
        <p:nvSpPr>
          <p:cNvPr id="187425" name="Rectangle 33"/>
          <p:cNvSpPr>
            <a:spLocks noChangeArrowheads="1"/>
          </p:cNvSpPr>
          <p:nvPr/>
        </p:nvSpPr>
        <p:spPr bwMode="auto">
          <a:xfrm>
            <a:off x="6972300" y="3810000"/>
            <a:ext cx="1095375" cy="363538"/>
          </a:xfrm>
          <a:prstGeom prst="rect">
            <a:avLst/>
          </a:prstGeom>
          <a:noFill/>
          <a:ln w="25400">
            <a:noFill/>
            <a:miter lim="800000"/>
            <a:headEnd/>
            <a:tailEnd/>
          </a:ln>
          <a:effectLst/>
        </p:spPr>
        <p:txBody>
          <a:bodyPr wrap="none" lIns="90487" tIns="44450" rIns="90487" bIns="44450">
            <a:spAutoFit/>
          </a:bodyPr>
          <a:lstStyle/>
          <a:p>
            <a:r>
              <a:rPr lang="en-US" sz="1800" b="1">
                <a:solidFill>
                  <a:schemeClr val="bg1"/>
                </a:solidFill>
                <a:effectLst>
                  <a:outerShdw blurRad="38100" dist="38100" dir="2700000" algn="tl">
                    <a:srgbClr val="000000"/>
                  </a:outerShdw>
                </a:effectLst>
              </a:rPr>
              <a:t>attribute</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AA9C6C5-11C1-427E-943C-B8E97254674C}" type="slidenum">
              <a:rPr lang="en-US"/>
              <a:pPr/>
              <a:t>21</a:t>
            </a:fld>
            <a:endParaRPr lang="en-US"/>
          </a:p>
        </p:txBody>
      </p:sp>
      <p:sp>
        <p:nvSpPr>
          <p:cNvPr id="188419" name="Rectangle 3"/>
          <p:cNvSpPr>
            <a:spLocks noGrp="1" noChangeArrowheads="1"/>
          </p:cNvSpPr>
          <p:nvPr>
            <p:ph type="title"/>
          </p:nvPr>
        </p:nvSpPr>
        <p:spPr>
          <a:xfrm>
            <a:off x="1219200" y="1219200"/>
            <a:ext cx="5462588" cy="330200"/>
          </a:xfrm>
          <a:noFill/>
          <a:ln/>
        </p:spPr>
        <p:txBody>
          <a:bodyPr lIns="90487" tIns="44450" rIns="90487" bIns="44450" anchor="ctr"/>
          <a:lstStyle/>
          <a:p>
            <a:r>
              <a:rPr lang="en-US"/>
              <a:t>Building an ERD</a:t>
            </a:r>
          </a:p>
        </p:txBody>
      </p:sp>
      <p:sp>
        <p:nvSpPr>
          <p:cNvPr id="188420" name="Rectangle 4"/>
          <p:cNvSpPr>
            <a:spLocks noGrp="1" noChangeArrowheads="1"/>
          </p:cNvSpPr>
          <p:nvPr>
            <p:ph type="body" idx="1"/>
          </p:nvPr>
        </p:nvSpPr>
        <p:spPr>
          <a:xfrm>
            <a:off x="1828800" y="1981200"/>
            <a:ext cx="6384925" cy="3144838"/>
          </a:xfrm>
          <a:noFill/>
          <a:ln/>
        </p:spPr>
        <p:txBody>
          <a:bodyPr lIns="90487" tIns="44450" rIns="90487" bIns="44450"/>
          <a:lstStyle/>
          <a:p>
            <a:r>
              <a:rPr lang="en-US" i="1">
                <a:solidFill>
                  <a:schemeClr val="folHlink"/>
                </a:solidFill>
              </a:rPr>
              <a:t>Level 1</a:t>
            </a:r>
            <a:r>
              <a:rPr lang="en-US"/>
              <a:t>—model all data objects (entities) and their “connections” to one another</a:t>
            </a:r>
          </a:p>
          <a:p>
            <a:r>
              <a:rPr lang="en-US" i="1">
                <a:solidFill>
                  <a:schemeClr val="folHlink"/>
                </a:solidFill>
              </a:rPr>
              <a:t>Level 2</a:t>
            </a:r>
            <a:r>
              <a:rPr lang="en-US"/>
              <a:t>—model all entities and relationships</a:t>
            </a:r>
          </a:p>
          <a:p>
            <a:r>
              <a:rPr lang="en-US" i="1">
                <a:solidFill>
                  <a:schemeClr val="folHlink"/>
                </a:solidFill>
              </a:rPr>
              <a:t>Level 3</a:t>
            </a:r>
            <a:r>
              <a:rPr lang="en-US"/>
              <a:t>—model all entities, relationships, and the attributes that provide further depth</a:t>
            </a:r>
            <a:endParaRPr lang="en-US" sz="200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Slide Number Placeholder 4"/>
          <p:cNvSpPr>
            <a:spLocks noGrp="1"/>
          </p:cNvSpPr>
          <p:nvPr>
            <p:ph type="sldNum" sz="quarter" idx="11"/>
          </p:nvPr>
        </p:nvSpPr>
        <p:spPr/>
        <p:txBody>
          <a:bodyPr/>
          <a:lstStyle/>
          <a:p>
            <a:fld id="{2624E4D0-34B6-4B3E-B536-91018B644FB3}" type="slidenum">
              <a:rPr lang="en-US"/>
              <a:pPr/>
              <a:t>22</a:t>
            </a:fld>
            <a:endParaRPr lang="en-US"/>
          </a:p>
        </p:txBody>
      </p:sp>
      <p:sp>
        <p:nvSpPr>
          <p:cNvPr id="189442" name="Freeform 2"/>
          <p:cNvSpPr>
            <a:spLocks/>
          </p:cNvSpPr>
          <p:nvPr/>
        </p:nvSpPr>
        <p:spPr bwMode="auto">
          <a:xfrm>
            <a:off x="4789488" y="4033838"/>
            <a:ext cx="3125787" cy="631825"/>
          </a:xfrm>
          <a:custGeom>
            <a:avLst/>
            <a:gdLst/>
            <a:ahLst/>
            <a:cxnLst>
              <a:cxn ang="0">
                <a:pos x="1968" y="0"/>
              </a:cxn>
              <a:cxn ang="0">
                <a:pos x="1968" y="352"/>
              </a:cxn>
              <a:cxn ang="0">
                <a:pos x="0" y="352"/>
              </a:cxn>
            </a:cxnLst>
            <a:rect l="0" t="0" r="r" b="b"/>
            <a:pathLst>
              <a:path w="1969" h="353">
                <a:moveTo>
                  <a:pt x="1968" y="0"/>
                </a:moveTo>
                <a:lnTo>
                  <a:pt x="1968" y="352"/>
                </a:lnTo>
                <a:lnTo>
                  <a:pt x="0" y="352"/>
                </a:lnTo>
              </a:path>
            </a:pathLst>
          </a:custGeom>
          <a:noFill/>
          <a:ln w="25400" cap="rnd" cmpd="sng">
            <a:solidFill>
              <a:schemeClr val="tx1"/>
            </a:solidFill>
            <a:prstDash val="solid"/>
            <a:round/>
            <a:headEnd type="none" w="med" len="med"/>
            <a:tailEnd type="none" w="med" len="med"/>
          </a:ln>
          <a:effectLst/>
        </p:spPr>
        <p:txBody>
          <a:bodyPr/>
          <a:lstStyle/>
          <a:p>
            <a:endParaRPr lang="en-US"/>
          </a:p>
        </p:txBody>
      </p:sp>
      <p:sp>
        <p:nvSpPr>
          <p:cNvPr id="189443" name="Freeform 3"/>
          <p:cNvSpPr>
            <a:spLocks/>
          </p:cNvSpPr>
          <p:nvPr/>
        </p:nvSpPr>
        <p:spPr bwMode="auto">
          <a:xfrm>
            <a:off x="4776788" y="4033838"/>
            <a:ext cx="3494087" cy="1431925"/>
          </a:xfrm>
          <a:custGeom>
            <a:avLst/>
            <a:gdLst/>
            <a:ahLst/>
            <a:cxnLst>
              <a:cxn ang="0">
                <a:pos x="0" y="792"/>
              </a:cxn>
              <a:cxn ang="0">
                <a:pos x="2200" y="800"/>
              </a:cxn>
              <a:cxn ang="0">
                <a:pos x="2200" y="0"/>
              </a:cxn>
            </a:cxnLst>
            <a:rect l="0" t="0" r="r" b="b"/>
            <a:pathLst>
              <a:path w="2201" h="801">
                <a:moveTo>
                  <a:pt x="0" y="792"/>
                </a:moveTo>
                <a:lnTo>
                  <a:pt x="2200" y="800"/>
                </a:lnTo>
                <a:lnTo>
                  <a:pt x="2200" y="0"/>
                </a:lnTo>
              </a:path>
            </a:pathLst>
          </a:custGeom>
          <a:noFill/>
          <a:ln w="25400" cap="rnd" cmpd="sng">
            <a:solidFill>
              <a:schemeClr val="tx1"/>
            </a:solidFill>
            <a:prstDash val="solid"/>
            <a:round/>
            <a:headEnd type="none" w="med" len="med"/>
            <a:tailEnd type="none" w="med" len="med"/>
          </a:ln>
          <a:effectLst/>
        </p:spPr>
        <p:txBody>
          <a:bodyPr/>
          <a:lstStyle/>
          <a:p>
            <a:endParaRPr lang="en-US"/>
          </a:p>
        </p:txBody>
      </p:sp>
      <p:sp>
        <p:nvSpPr>
          <p:cNvPr id="189444" name="Rectangle 4"/>
          <p:cNvSpPr>
            <a:spLocks noGrp="1" noChangeArrowheads="1"/>
          </p:cNvSpPr>
          <p:nvPr>
            <p:ph type="title"/>
          </p:nvPr>
        </p:nvSpPr>
        <p:spPr>
          <a:xfrm>
            <a:off x="1066800" y="1066800"/>
            <a:ext cx="7162800" cy="742950"/>
          </a:xfrm>
          <a:noFill/>
          <a:ln/>
        </p:spPr>
        <p:txBody>
          <a:bodyPr lIns="90487" tIns="44450" rIns="90487" bIns="44450" anchor="ctr"/>
          <a:lstStyle/>
          <a:p>
            <a:r>
              <a:rPr lang="en-US"/>
              <a:t>The ERD: An Example</a:t>
            </a:r>
          </a:p>
        </p:txBody>
      </p:sp>
      <p:sp>
        <p:nvSpPr>
          <p:cNvPr id="189445" name="Rectangle 5"/>
          <p:cNvSpPr>
            <a:spLocks noChangeArrowheads="1"/>
          </p:cNvSpPr>
          <p:nvPr/>
        </p:nvSpPr>
        <p:spPr bwMode="auto">
          <a:xfrm>
            <a:off x="1919288" y="2162175"/>
            <a:ext cx="1155700" cy="757238"/>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46" name="Line 6"/>
          <p:cNvSpPr>
            <a:spLocks noChangeShapeType="1"/>
          </p:cNvSpPr>
          <p:nvPr/>
        </p:nvSpPr>
        <p:spPr bwMode="auto">
          <a:xfrm>
            <a:off x="3100388" y="2547938"/>
            <a:ext cx="2717800" cy="0"/>
          </a:xfrm>
          <a:prstGeom prst="line">
            <a:avLst/>
          </a:prstGeom>
          <a:noFill/>
          <a:ln w="25400">
            <a:solidFill>
              <a:schemeClr val="tx1"/>
            </a:solidFill>
            <a:round/>
            <a:headEnd/>
            <a:tailEnd/>
          </a:ln>
          <a:effectLst/>
        </p:spPr>
        <p:txBody>
          <a:bodyPr wrap="none" anchor="ctr"/>
          <a:lstStyle/>
          <a:p>
            <a:endParaRPr lang="en-US"/>
          </a:p>
        </p:txBody>
      </p:sp>
      <p:sp>
        <p:nvSpPr>
          <p:cNvPr id="189447" name="Rectangle 7"/>
          <p:cNvSpPr>
            <a:spLocks noChangeArrowheads="1"/>
          </p:cNvSpPr>
          <p:nvPr/>
        </p:nvSpPr>
        <p:spPr bwMode="auto">
          <a:xfrm>
            <a:off x="3035300" y="2503488"/>
            <a:ext cx="650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(1,1)</a:t>
            </a:r>
          </a:p>
        </p:txBody>
      </p:sp>
      <p:sp>
        <p:nvSpPr>
          <p:cNvPr id="189448" name="Rectangle 8"/>
          <p:cNvSpPr>
            <a:spLocks noChangeArrowheads="1"/>
          </p:cNvSpPr>
          <p:nvPr/>
        </p:nvSpPr>
        <p:spPr bwMode="auto">
          <a:xfrm>
            <a:off x="5145088" y="2528888"/>
            <a:ext cx="7270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(1,m)</a:t>
            </a:r>
          </a:p>
        </p:txBody>
      </p:sp>
      <p:sp>
        <p:nvSpPr>
          <p:cNvPr id="189449" name="AutoShape 9"/>
          <p:cNvSpPr>
            <a:spLocks noChangeArrowheads="1"/>
          </p:cNvSpPr>
          <p:nvPr/>
        </p:nvSpPr>
        <p:spPr bwMode="auto">
          <a:xfrm>
            <a:off x="3887788" y="2147888"/>
            <a:ext cx="1257300" cy="771525"/>
          </a:xfrm>
          <a:prstGeom prst="diamond">
            <a:avLst/>
          </a:prstGeom>
          <a:solidFill>
            <a:schemeClr val="bg1"/>
          </a:solidFill>
          <a:ln w="25400">
            <a:solidFill>
              <a:schemeClr val="tx1"/>
            </a:solidFill>
            <a:miter lim="800000"/>
            <a:headEnd/>
            <a:tailEnd/>
          </a:ln>
          <a:effectLst/>
        </p:spPr>
        <p:txBody>
          <a:bodyPr wrap="none" anchor="ctr"/>
          <a:lstStyle/>
          <a:p>
            <a:endParaRPr lang="en-US"/>
          </a:p>
        </p:txBody>
      </p:sp>
      <p:sp>
        <p:nvSpPr>
          <p:cNvPr id="189450" name="Rectangle 10"/>
          <p:cNvSpPr>
            <a:spLocks noChangeArrowheads="1"/>
          </p:cNvSpPr>
          <p:nvPr/>
        </p:nvSpPr>
        <p:spPr bwMode="auto">
          <a:xfrm>
            <a:off x="4114800" y="2362200"/>
            <a:ext cx="735013" cy="280988"/>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400" b="1"/>
              <a:t>places</a:t>
            </a:r>
          </a:p>
        </p:txBody>
      </p:sp>
      <p:sp>
        <p:nvSpPr>
          <p:cNvPr id="189451" name="Rectangle 11"/>
          <p:cNvSpPr>
            <a:spLocks noChangeArrowheads="1"/>
          </p:cNvSpPr>
          <p:nvPr/>
        </p:nvSpPr>
        <p:spPr bwMode="auto">
          <a:xfrm>
            <a:off x="1879600" y="2347913"/>
            <a:ext cx="12477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folHlink"/>
                </a:solidFill>
              </a:rPr>
              <a:t>Customer</a:t>
            </a:r>
          </a:p>
        </p:txBody>
      </p:sp>
      <p:sp>
        <p:nvSpPr>
          <p:cNvPr id="189452" name="Rectangle 12"/>
          <p:cNvSpPr>
            <a:spLocks noChangeArrowheads="1"/>
          </p:cNvSpPr>
          <p:nvPr/>
        </p:nvSpPr>
        <p:spPr bwMode="auto">
          <a:xfrm>
            <a:off x="5856288" y="2133600"/>
            <a:ext cx="1358900" cy="746125"/>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53" name="Rectangle 13"/>
          <p:cNvSpPr>
            <a:spLocks noChangeArrowheads="1"/>
          </p:cNvSpPr>
          <p:nvPr/>
        </p:nvSpPr>
        <p:spPr bwMode="auto">
          <a:xfrm>
            <a:off x="5930900" y="2190750"/>
            <a:ext cx="1336675" cy="58420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folHlink"/>
                </a:solidFill>
              </a:rPr>
              <a:t>request</a:t>
            </a:r>
          </a:p>
          <a:p>
            <a:pPr>
              <a:lnSpc>
                <a:spcPct val="90000"/>
              </a:lnSpc>
            </a:pPr>
            <a:r>
              <a:rPr lang="en-US" sz="1800" b="1">
                <a:solidFill>
                  <a:schemeClr val="folHlink"/>
                </a:solidFill>
              </a:rPr>
              <a:t>for service</a:t>
            </a:r>
          </a:p>
        </p:txBody>
      </p:sp>
      <p:sp>
        <p:nvSpPr>
          <p:cNvPr id="189454" name="AutoShape 14"/>
          <p:cNvSpPr>
            <a:spLocks noChangeArrowheads="1"/>
          </p:cNvSpPr>
          <p:nvPr/>
        </p:nvSpPr>
        <p:spPr bwMode="auto">
          <a:xfrm>
            <a:off x="5868988" y="3262313"/>
            <a:ext cx="1257300" cy="771525"/>
          </a:xfrm>
          <a:prstGeom prst="diamond">
            <a:avLst/>
          </a:prstGeom>
          <a:solidFill>
            <a:schemeClr val="bg1"/>
          </a:solidFill>
          <a:ln w="25400">
            <a:solidFill>
              <a:schemeClr val="tx1"/>
            </a:solidFill>
            <a:miter lim="800000"/>
            <a:headEnd/>
            <a:tailEnd/>
          </a:ln>
          <a:effectLst/>
        </p:spPr>
        <p:txBody>
          <a:bodyPr wrap="none" anchor="ctr"/>
          <a:lstStyle/>
          <a:p>
            <a:endParaRPr lang="en-US"/>
          </a:p>
        </p:txBody>
      </p:sp>
      <p:sp>
        <p:nvSpPr>
          <p:cNvPr id="189455" name="Line 15"/>
          <p:cNvSpPr>
            <a:spLocks noChangeShapeType="1"/>
          </p:cNvSpPr>
          <p:nvPr/>
        </p:nvSpPr>
        <p:spPr bwMode="auto">
          <a:xfrm flipV="1">
            <a:off x="6503988" y="2890838"/>
            <a:ext cx="0" cy="357187"/>
          </a:xfrm>
          <a:prstGeom prst="line">
            <a:avLst/>
          </a:prstGeom>
          <a:noFill/>
          <a:ln w="25400">
            <a:solidFill>
              <a:schemeClr val="tx1"/>
            </a:solidFill>
            <a:round/>
            <a:headEnd/>
            <a:tailEnd/>
          </a:ln>
          <a:effectLst/>
        </p:spPr>
        <p:txBody>
          <a:bodyPr wrap="none" anchor="ctr"/>
          <a:lstStyle/>
          <a:p>
            <a:endParaRPr lang="en-US"/>
          </a:p>
        </p:txBody>
      </p:sp>
      <p:sp>
        <p:nvSpPr>
          <p:cNvPr id="189456" name="Line 16"/>
          <p:cNvSpPr>
            <a:spLocks noChangeShapeType="1"/>
          </p:cNvSpPr>
          <p:nvPr/>
        </p:nvSpPr>
        <p:spPr bwMode="auto">
          <a:xfrm>
            <a:off x="7151688" y="3662363"/>
            <a:ext cx="431800" cy="0"/>
          </a:xfrm>
          <a:prstGeom prst="line">
            <a:avLst/>
          </a:prstGeom>
          <a:noFill/>
          <a:ln w="25400">
            <a:solidFill>
              <a:schemeClr val="tx1"/>
            </a:solidFill>
            <a:round/>
            <a:headEnd/>
            <a:tailEnd/>
          </a:ln>
          <a:effectLst/>
        </p:spPr>
        <p:txBody>
          <a:bodyPr wrap="none" anchor="ctr"/>
          <a:lstStyle/>
          <a:p>
            <a:endParaRPr lang="en-US"/>
          </a:p>
        </p:txBody>
      </p:sp>
      <p:sp>
        <p:nvSpPr>
          <p:cNvPr id="189457" name="Rectangle 17"/>
          <p:cNvSpPr>
            <a:spLocks noChangeArrowheads="1"/>
          </p:cNvSpPr>
          <p:nvPr/>
        </p:nvSpPr>
        <p:spPr bwMode="auto">
          <a:xfrm>
            <a:off x="6019800" y="3505200"/>
            <a:ext cx="1020763" cy="280988"/>
          </a:xfrm>
          <a:prstGeom prst="rect">
            <a:avLst/>
          </a:prstGeom>
          <a:noFill/>
          <a:ln w="25400">
            <a:noFill/>
            <a:miter lim="800000"/>
            <a:headEnd/>
            <a:tailEnd/>
          </a:ln>
          <a:effectLst/>
        </p:spPr>
        <p:txBody>
          <a:bodyPr wrap="none" lIns="90487" tIns="44450" rIns="90487" bIns="44450">
            <a:spAutoFit/>
          </a:bodyPr>
          <a:lstStyle/>
          <a:p>
            <a:pPr algn="ctr">
              <a:lnSpc>
                <a:spcPct val="90000"/>
              </a:lnSpc>
            </a:pPr>
            <a:r>
              <a:rPr lang="en-US" sz="1400" b="1"/>
              <a:t>generates</a:t>
            </a:r>
          </a:p>
        </p:txBody>
      </p:sp>
      <p:sp>
        <p:nvSpPr>
          <p:cNvPr id="189458" name="Rectangle 18"/>
          <p:cNvSpPr>
            <a:spLocks noChangeArrowheads="1"/>
          </p:cNvSpPr>
          <p:nvPr/>
        </p:nvSpPr>
        <p:spPr bwMode="auto">
          <a:xfrm>
            <a:off x="7608888" y="3262313"/>
            <a:ext cx="965200" cy="757237"/>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59" name="Rectangle 19"/>
          <p:cNvSpPr>
            <a:spLocks noChangeArrowheads="1"/>
          </p:cNvSpPr>
          <p:nvPr/>
        </p:nvSpPr>
        <p:spPr bwMode="auto">
          <a:xfrm>
            <a:off x="7010400" y="3303588"/>
            <a:ext cx="6635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(1,n)</a:t>
            </a:r>
          </a:p>
        </p:txBody>
      </p:sp>
      <p:sp>
        <p:nvSpPr>
          <p:cNvPr id="189460" name="Rectangle 20"/>
          <p:cNvSpPr>
            <a:spLocks noChangeArrowheads="1"/>
          </p:cNvSpPr>
          <p:nvPr/>
        </p:nvSpPr>
        <p:spPr bwMode="auto">
          <a:xfrm>
            <a:off x="6489700" y="2874963"/>
            <a:ext cx="650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(1,1)</a:t>
            </a:r>
          </a:p>
        </p:txBody>
      </p:sp>
      <p:sp>
        <p:nvSpPr>
          <p:cNvPr id="189461" name="Rectangle 21"/>
          <p:cNvSpPr>
            <a:spLocks noChangeArrowheads="1"/>
          </p:cNvSpPr>
          <p:nvPr/>
        </p:nvSpPr>
        <p:spPr bwMode="auto">
          <a:xfrm>
            <a:off x="7734300" y="3319463"/>
            <a:ext cx="765175" cy="58420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folHlink"/>
                </a:solidFill>
              </a:rPr>
              <a:t>work</a:t>
            </a:r>
          </a:p>
          <a:p>
            <a:pPr>
              <a:lnSpc>
                <a:spcPct val="90000"/>
              </a:lnSpc>
            </a:pPr>
            <a:r>
              <a:rPr lang="en-US" sz="1800" b="1">
                <a:solidFill>
                  <a:schemeClr val="folHlink"/>
                </a:solidFill>
              </a:rPr>
              <a:t>order</a:t>
            </a:r>
          </a:p>
        </p:txBody>
      </p:sp>
      <p:sp>
        <p:nvSpPr>
          <p:cNvPr id="189462" name="Rectangle 22"/>
          <p:cNvSpPr>
            <a:spLocks noChangeArrowheads="1"/>
          </p:cNvSpPr>
          <p:nvPr/>
        </p:nvSpPr>
        <p:spPr bwMode="auto">
          <a:xfrm>
            <a:off x="3697288" y="4219575"/>
            <a:ext cx="1079500" cy="746125"/>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63" name="Rectangle 23"/>
          <p:cNvSpPr>
            <a:spLocks noChangeArrowheads="1"/>
          </p:cNvSpPr>
          <p:nvPr/>
        </p:nvSpPr>
        <p:spPr bwMode="auto">
          <a:xfrm>
            <a:off x="3684588" y="5076825"/>
            <a:ext cx="1092200" cy="746125"/>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64" name="Rectangle 24"/>
          <p:cNvSpPr>
            <a:spLocks noChangeArrowheads="1"/>
          </p:cNvSpPr>
          <p:nvPr/>
        </p:nvSpPr>
        <p:spPr bwMode="auto">
          <a:xfrm>
            <a:off x="3771900" y="4289425"/>
            <a:ext cx="765175" cy="58420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folHlink"/>
                </a:solidFill>
              </a:rPr>
              <a:t>work</a:t>
            </a:r>
          </a:p>
          <a:p>
            <a:pPr>
              <a:lnSpc>
                <a:spcPct val="90000"/>
              </a:lnSpc>
            </a:pPr>
            <a:r>
              <a:rPr lang="en-US" sz="1800" b="1">
                <a:solidFill>
                  <a:schemeClr val="folHlink"/>
                </a:solidFill>
              </a:rPr>
              <a:t>tasks</a:t>
            </a:r>
          </a:p>
        </p:txBody>
      </p:sp>
      <p:sp>
        <p:nvSpPr>
          <p:cNvPr id="189465" name="Rectangle 25"/>
          <p:cNvSpPr>
            <a:spLocks noChangeArrowheads="1"/>
          </p:cNvSpPr>
          <p:nvPr/>
        </p:nvSpPr>
        <p:spPr bwMode="auto">
          <a:xfrm>
            <a:off x="3644900" y="5289550"/>
            <a:ext cx="11842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folHlink"/>
                </a:solidFill>
              </a:rPr>
              <a:t>materials</a:t>
            </a:r>
            <a:endParaRPr lang="en-US" sz="1800" b="1">
              <a:solidFill>
                <a:schemeClr val="bg1"/>
              </a:solidFill>
            </a:endParaRPr>
          </a:p>
        </p:txBody>
      </p:sp>
      <p:sp>
        <p:nvSpPr>
          <p:cNvPr id="189466" name="AutoShape 26"/>
          <p:cNvSpPr>
            <a:spLocks noChangeArrowheads="1"/>
          </p:cNvSpPr>
          <p:nvPr/>
        </p:nvSpPr>
        <p:spPr bwMode="auto">
          <a:xfrm>
            <a:off x="5729288" y="4262438"/>
            <a:ext cx="1257300" cy="771525"/>
          </a:xfrm>
          <a:prstGeom prst="diamond">
            <a:avLst/>
          </a:prstGeom>
          <a:solidFill>
            <a:schemeClr val="bg1"/>
          </a:solidFill>
          <a:ln w="25400">
            <a:solidFill>
              <a:schemeClr val="tx1"/>
            </a:solidFill>
            <a:miter lim="800000"/>
            <a:headEnd/>
            <a:tailEnd/>
          </a:ln>
          <a:effectLst/>
        </p:spPr>
        <p:txBody>
          <a:bodyPr wrap="none" anchor="ctr"/>
          <a:lstStyle/>
          <a:p>
            <a:endParaRPr lang="en-US"/>
          </a:p>
        </p:txBody>
      </p:sp>
      <p:sp>
        <p:nvSpPr>
          <p:cNvPr id="189467" name="Rectangle 27"/>
          <p:cNvSpPr>
            <a:spLocks noChangeArrowheads="1"/>
          </p:cNvSpPr>
          <p:nvPr/>
        </p:nvSpPr>
        <p:spPr bwMode="auto">
          <a:xfrm>
            <a:off x="5943600" y="4495800"/>
            <a:ext cx="901700" cy="473075"/>
          </a:xfrm>
          <a:prstGeom prst="rect">
            <a:avLst/>
          </a:prstGeom>
          <a:noFill/>
          <a:ln w="25400">
            <a:noFill/>
            <a:miter lim="800000"/>
            <a:headEnd/>
            <a:tailEnd/>
          </a:ln>
          <a:effectLst/>
        </p:spPr>
        <p:txBody>
          <a:bodyPr wrap="none" lIns="90487" tIns="44450" rIns="90487" bIns="44450">
            <a:spAutoFit/>
          </a:bodyPr>
          <a:lstStyle/>
          <a:p>
            <a:pPr algn="ctr">
              <a:lnSpc>
                <a:spcPct val="90000"/>
              </a:lnSpc>
            </a:pPr>
            <a:r>
              <a:rPr lang="en-US" sz="1400" b="1"/>
              <a:t>consists</a:t>
            </a:r>
          </a:p>
          <a:p>
            <a:pPr algn="ctr">
              <a:lnSpc>
                <a:spcPct val="90000"/>
              </a:lnSpc>
            </a:pPr>
            <a:r>
              <a:rPr lang="en-US" sz="1400" b="1"/>
              <a:t>of</a:t>
            </a:r>
          </a:p>
        </p:txBody>
      </p:sp>
      <p:sp>
        <p:nvSpPr>
          <p:cNvPr id="189468" name="AutoShape 28"/>
          <p:cNvSpPr>
            <a:spLocks noChangeArrowheads="1"/>
          </p:cNvSpPr>
          <p:nvPr/>
        </p:nvSpPr>
        <p:spPr bwMode="auto">
          <a:xfrm>
            <a:off x="5868988" y="5076825"/>
            <a:ext cx="1257300" cy="771525"/>
          </a:xfrm>
          <a:prstGeom prst="diamond">
            <a:avLst/>
          </a:prstGeom>
          <a:solidFill>
            <a:schemeClr val="bg1"/>
          </a:solidFill>
          <a:ln w="25400">
            <a:solidFill>
              <a:schemeClr val="tx1"/>
            </a:solidFill>
            <a:miter lim="800000"/>
            <a:headEnd/>
            <a:tailEnd/>
          </a:ln>
          <a:effectLst/>
        </p:spPr>
        <p:txBody>
          <a:bodyPr wrap="none" anchor="ctr"/>
          <a:lstStyle/>
          <a:p>
            <a:endParaRPr lang="en-US"/>
          </a:p>
        </p:txBody>
      </p:sp>
      <p:sp>
        <p:nvSpPr>
          <p:cNvPr id="189469" name="Rectangle 29"/>
          <p:cNvSpPr>
            <a:spLocks noChangeArrowheads="1"/>
          </p:cNvSpPr>
          <p:nvPr/>
        </p:nvSpPr>
        <p:spPr bwMode="auto">
          <a:xfrm>
            <a:off x="6253163" y="5294313"/>
            <a:ext cx="536575" cy="280987"/>
          </a:xfrm>
          <a:prstGeom prst="rect">
            <a:avLst/>
          </a:prstGeom>
          <a:noFill/>
          <a:ln w="25400">
            <a:noFill/>
            <a:miter lim="800000"/>
            <a:headEnd/>
            <a:tailEnd/>
          </a:ln>
          <a:effectLst/>
        </p:spPr>
        <p:txBody>
          <a:bodyPr wrap="none" lIns="90487" tIns="44450" rIns="90487" bIns="44450">
            <a:spAutoFit/>
          </a:bodyPr>
          <a:lstStyle/>
          <a:p>
            <a:pPr algn="ctr">
              <a:lnSpc>
                <a:spcPct val="90000"/>
              </a:lnSpc>
            </a:pPr>
            <a:r>
              <a:rPr lang="en-US" sz="1400" b="1"/>
              <a:t>lists</a:t>
            </a:r>
          </a:p>
        </p:txBody>
      </p:sp>
      <p:sp>
        <p:nvSpPr>
          <p:cNvPr id="189470" name="Rectangle 30"/>
          <p:cNvSpPr>
            <a:spLocks noChangeArrowheads="1"/>
          </p:cNvSpPr>
          <p:nvPr/>
        </p:nvSpPr>
        <p:spPr bwMode="auto">
          <a:xfrm>
            <a:off x="7289800" y="4037013"/>
            <a:ext cx="650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(1,1)</a:t>
            </a:r>
          </a:p>
        </p:txBody>
      </p:sp>
      <p:sp>
        <p:nvSpPr>
          <p:cNvPr id="189471" name="Rectangle 31"/>
          <p:cNvSpPr>
            <a:spLocks noChangeArrowheads="1"/>
          </p:cNvSpPr>
          <p:nvPr/>
        </p:nvSpPr>
        <p:spPr bwMode="auto">
          <a:xfrm>
            <a:off x="4838700" y="4260850"/>
            <a:ext cx="7016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(1,w)</a:t>
            </a:r>
          </a:p>
        </p:txBody>
      </p:sp>
      <p:sp>
        <p:nvSpPr>
          <p:cNvPr id="189472" name="Rectangle 32"/>
          <p:cNvSpPr>
            <a:spLocks noChangeArrowheads="1"/>
          </p:cNvSpPr>
          <p:nvPr/>
        </p:nvSpPr>
        <p:spPr bwMode="auto">
          <a:xfrm>
            <a:off x="8204200" y="4087813"/>
            <a:ext cx="650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solidFill>
                  <a:schemeClr val="bg1"/>
                </a:solidFill>
              </a:rPr>
              <a:t>(1,1)</a:t>
            </a:r>
          </a:p>
        </p:txBody>
      </p:sp>
      <p:sp>
        <p:nvSpPr>
          <p:cNvPr id="189473" name="Rectangle 33"/>
          <p:cNvSpPr>
            <a:spLocks noChangeArrowheads="1"/>
          </p:cNvSpPr>
          <p:nvPr/>
        </p:nvSpPr>
        <p:spPr bwMode="auto">
          <a:xfrm>
            <a:off x="4876800" y="5089525"/>
            <a:ext cx="5873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(1,i)</a:t>
            </a:r>
          </a:p>
        </p:txBody>
      </p:sp>
      <p:sp>
        <p:nvSpPr>
          <p:cNvPr id="189474" name="AutoShape 34"/>
          <p:cNvSpPr>
            <a:spLocks noChangeArrowheads="1"/>
          </p:cNvSpPr>
          <p:nvPr/>
        </p:nvSpPr>
        <p:spPr bwMode="auto">
          <a:xfrm>
            <a:off x="1881188" y="4219575"/>
            <a:ext cx="1257300" cy="771525"/>
          </a:xfrm>
          <a:prstGeom prst="diamond">
            <a:avLst/>
          </a:prstGeom>
          <a:solidFill>
            <a:schemeClr val="bg1"/>
          </a:solidFill>
          <a:ln w="25400">
            <a:solidFill>
              <a:schemeClr val="tx1"/>
            </a:solidFill>
            <a:miter lim="800000"/>
            <a:headEnd/>
            <a:tailEnd/>
          </a:ln>
          <a:effectLst/>
        </p:spPr>
        <p:txBody>
          <a:bodyPr wrap="none" anchor="ctr"/>
          <a:lstStyle/>
          <a:p>
            <a:endParaRPr lang="en-US"/>
          </a:p>
        </p:txBody>
      </p:sp>
      <p:sp>
        <p:nvSpPr>
          <p:cNvPr id="189475" name="Rectangle 35"/>
          <p:cNvSpPr>
            <a:spLocks noChangeArrowheads="1"/>
          </p:cNvSpPr>
          <p:nvPr/>
        </p:nvSpPr>
        <p:spPr bwMode="auto">
          <a:xfrm>
            <a:off x="2087563" y="4346575"/>
            <a:ext cx="892175" cy="473075"/>
          </a:xfrm>
          <a:prstGeom prst="rect">
            <a:avLst/>
          </a:prstGeom>
          <a:noFill/>
          <a:ln w="25400">
            <a:noFill/>
            <a:miter lim="800000"/>
            <a:headEnd/>
            <a:tailEnd/>
          </a:ln>
          <a:effectLst/>
        </p:spPr>
        <p:txBody>
          <a:bodyPr wrap="none" lIns="90487" tIns="44450" rIns="90487" bIns="44450">
            <a:spAutoFit/>
          </a:bodyPr>
          <a:lstStyle/>
          <a:p>
            <a:pPr algn="ctr">
              <a:lnSpc>
                <a:spcPct val="90000"/>
              </a:lnSpc>
            </a:pPr>
            <a:r>
              <a:rPr lang="en-US" sz="1400" b="1"/>
              <a:t>selected</a:t>
            </a:r>
          </a:p>
          <a:p>
            <a:pPr algn="ctr">
              <a:lnSpc>
                <a:spcPct val="90000"/>
              </a:lnSpc>
            </a:pPr>
            <a:r>
              <a:rPr lang="en-US" sz="1400" b="1"/>
              <a:t>from</a:t>
            </a:r>
          </a:p>
        </p:txBody>
      </p:sp>
      <p:sp>
        <p:nvSpPr>
          <p:cNvPr id="189476" name="Rectangle 36"/>
          <p:cNvSpPr>
            <a:spLocks noChangeArrowheads="1"/>
          </p:cNvSpPr>
          <p:nvPr/>
        </p:nvSpPr>
        <p:spPr bwMode="auto">
          <a:xfrm>
            <a:off x="1906588" y="3219450"/>
            <a:ext cx="1270000" cy="757238"/>
          </a:xfrm>
          <a:prstGeom prst="rect">
            <a:avLst/>
          </a:prstGeom>
          <a:solidFill>
            <a:schemeClr val="accent2"/>
          </a:solidFill>
          <a:ln w="25400">
            <a:solidFill>
              <a:schemeClr val="tx1"/>
            </a:solidFill>
            <a:miter lim="800000"/>
            <a:headEnd/>
            <a:tailEnd/>
          </a:ln>
          <a:effectLst/>
        </p:spPr>
        <p:txBody>
          <a:bodyPr wrap="none" anchor="ctr"/>
          <a:lstStyle/>
          <a:p>
            <a:endParaRPr lang="en-US"/>
          </a:p>
        </p:txBody>
      </p:sp>
      <p:sp>
        <p:nvSpPr>
          <p:cNvPr id="189477" name="Rectangle 37"/>
          <p:cNvSpPr>
            <a:spLocks noChangeArrowheads="1"/>
          </p:cNvSpPr>
          <p:nvPr/>
        </p:nvSpPr>
        <p:spPr bwMode="auto">
          <a:xfrm>
            <a:off x="1947863" y="3289300"/>
            <a:ext cx="1235075" cy="584200"/>
          </a:xfrm>
          <a:prstGeom prst="rect">
            <a:avLst/>
          </a:prstGeom>
          <a:noFill/>
          <a:ln w="25400">
            <a:noFill/>
            <a:miter lim="800000"/>
            <a:headEnd/>
            <a:tailEnd/>
          </a:ln>
          <a:effectLst/>
        </p:spPr>
        <p:txBody>
          <a:bodyPr wrap="none" lIns="90487" tIns="44450" rIns="90487" bIns="44450">
            <a:spAutoFit/>
          </a:bodyPr>
          <a:lstStyle/>
          <a:p>
            <a:pPr algn="ctr">
              <a:lnSpc>
                <a:spcPct val="90000"/>
              </a:lnSpc>
            </a:pPr>
            <a:r>
              <a:rPr lang="en-US" sz="1800" b="1">
                <a:solidFill>
                  <a:schemeClr val="folHlink"/>
                </a:solidFill>
              </a:rPr>
              <a:t>standard</a:t>
            </a:r>
          </a:p>
          <a:p>
            <a:pPr algn="ctr">
              <a:lnSpc>
                <a:spcPct val="90000"/>
              </a:lnSpc>
            </a:pPr>
            <a:r>
              <a:rPr lang="en-US" sz="1800" b="1">
                <a:solidFill>
                  <a:schemeClr val="folHlink"/>
                </a:solidFill>
              </a:rPr>
              <a:t>task table</a:t>
            </a:r>
            <a:endParaRPr lang="en-US" sz="1800" b="1">
              <a:solidFill>
                <a:schemeClr val="bg1"/>
              </a:solidFill>
            </a:endParaRPr>
          </a:p>
        </p:txBody>
      </p:sp>
      <p:sp>
        <p:nvSpPr>
          <p:cNvPr id="189478" name="Rectangle 38"/>
          <p:cNvSpPr>
            <a:spLocks noChangeArrowheads="1"/>
          </p:cNvSpPr>
          <p:nvPr/>
        </p:nvSpPr>
        <p:spPr bwMode="auto">
          <a:xfrm>
            <a:off x="3035300" y="4603750"/>
            <a:ext cx="7016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(1,w)</a:t>
            </a:r>
          </a:p>
        </p:txBody>
      </p:sp>
      <p:sp>
        <p:nvSpPr>
          <p:cNvPr id="189479" name="Rectangle 39"/>
          <p:cNvSpPr>
            <a:spLocks noChangeArrowheads="1"/>
          </p:cNvSpPr>
          <p:nvPr/>
        </p:nvSpPr>
        <p:spPr bwMode="auto">
          <a:xfrm>
            <a:off x="1879600" y="3962400"/>
            <a:ext cx="650875" cy="336550"/>
          </a:xfrm>
          <a:prstGeom prst="rect">
            <a:avLst/>
          </a:prstGeom>
          <a:noFill/>
          <a:ln w="25400">
            <a:noFill/>
            <a:miter lim="800000"/>
            <a:headEnd/>
            <a:tailEnd/>
          </a:ln>
          <a:effectLst/>
        </p:spPr>
        <p:txBody>
          <a:bodyPr wrap="none" lIns="90487" tIns="44450" rIns="90487" bIns="44450">
            <a:spAutoFit/>
          </a:bodyPr>
          <a:lstStyle/>
          <a:p>
            <a:pPr>
              <a:lnSpc>
                <a:spcPct val="90000"/>
              </a:lnSpc>
            </a:pPr>
            <a:r>
              <a:rPr lang="en-US" sz="1800" b="1"/>
              <a:t>(1,1)</a:t>
            </a:r>
          </a:p>
        </p:txBody>
      </p:sp>
      <p:sp>
        <p:nvSpPr>
          <p:cNvPr id="189480" name="Line 40"/>
          <p:cNvSpPr>
            <a:spLocks noChangeShapeType="1"/>
          </p:cNvSpPr>
          <p:nvPr/>
        </p:nvSpPr>
        <p:spPr bwMode="auto">
          <a:xfrm flipV="1">
            <a:off x="2516188" y="3995738"/>
            <a:ext cx="0" cy="228600"/>
          </a:xfrm>
          <a:prstGeom prst="line">
            <a:avLst/>
          </a:prstGeom>
          <a:noFill/>
          <a:ln w="25400">
            <a:solidFill>
              <a:schemeClr val="tx1"/>
            </a:solidFill>
            <a:round/>
            <a:headEnd/>
            <a:tailEnd/>
          </a:ln>
          <a:effectLst/>
        </p:spPr>
        <p:txBody>
          <a:bodyPr wrap="none" anchor="ctr"/>
          <a:lstStyle/>
          <a:p>
            <a:endParaRPr lang="en-US"/>
          </a:p>
        </p:txBody>
      </p:sp>
      <p:sp>
        <p:nvSpPr>
          <p:cNvPr id="189481" name="Line 41"/>
          <p:cNvSpPr>
            <a:spLocks noChangeShapeType="1"/>
          </p:cNvSpPr>
          <p:nvPr/>
        </p:nvSpPr>
        <p:spPr bwMode="auto">
          <a:xfrm>
            <a:off x="3151188" y="4618038"/>
            <a:ext cx="533400" cy="0"/>
          </a:xfrm>
          <a:prstGeom prst="line">
            <a:avLst/>
          </a:prstGeom>
          <a:noFill/>
          <a:ln w="25400">
            <a:solidFill>
              <a:schemeClr val="tx1"/>
            </a:solidFill>
            <a:round/>
            <a:headEnd/>
            <a:tailEnd/>
          </a:ln>
          <a:effectLst/>
        </p:spPr>
        <p:txBody>
          <a:bodyPr wrap="none" anchor="ctr"/>
          <a:lstStyle/>
          <a:p>
            <a:endParaRPr lang="en-US"/>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EA1E34E-8A75-4F37-811A-40EE44D19610}" type="slidenum">
              <a:rPr lang="en-US"/>
              <a:pPr/>
              <a:t>23</a:t>
            </a:fld>
            <a:endParaRPr lang="en-US"/>
          </a:p>
        </p:txBody>
      </p:sp>
      <p:sp>
        <p:nvSpPr>
          <p:cNvPr id="265218" name="Rectangle 2"/>
          <p:cNvSpPr>
            <a:spLocks noGrp="1" noChangeArrowheads="1"/>
          </p:cNvSpPr>
          <p:nvPr>
            <p:ph type="title"/>
          </p:nvPr>
        </p:nvSpPr>
        <p:spPr>
          <a:xfrm>
            <a:off x="1143000" y="1143000"/>
            <a:ext cx="6705600" cy="633413"/>
          </a:xfrm>
        </p:spPr>
        <p:txBody>
          <a:bodyPr/>
          <a:lstStyle/>
          <a:p>
            <a:r>
              <a:rPr lang="en-US"/>
              <a:t>Class-Based Modeling</a:t>
            </a:r>
          </a:p>
        </p:txBody>
      </p:sp>
      <p:sp>
        <p:nvSpPr>
          <p:cNvPr id="265219" name="Rectangle 3"/>
          <p:cNvSpPr>
            <a:spLocks noGrp="1" noChangeArrowheads="1"/>
          </p:cNvSpPr>
          <p:nvPr>
            <p:ph type="body" idx="1"/>
          </p:nvPr>
        </p:nvSpPr>
        <p:spPr/>
        <p:txBody>
          <a:bodyPr/>
          <a:lstStyle/>
          <a:p>
            <a:r>
              <a:rPr lang="en-US">
                <a:latin typeface="Palatino" pitchFamily="-128" charset="0"/>
              </a:rPr>
              <a:t>Class-based modeling represents: </a:t>
            </a:r>
          </a:p>
          <a:p>
            <a:pPr lvl="1"/>
            <a:r>
              <a:rPr lang="en-US">
                <a:solidFill>
                  <a:schemeClr val="folHlink"/>
                </a:solidFill>
                <a:latin typeface="Palatino" pitchFamily="-128" charset="0"/>
              </a:rPr>
              <a:t>objects</a:t>
            </a:r>
            <a:r>
              <a:rPr lang="en-US">
                <a:latin typeface="Palatino" pitchFamily="-128" charset="0"/>
              </a:rPr>
              <a:t> that the system will manipulate </a:t>
            </a:r>
          </a:p>
          <a:p>
            <a:pPr lvl="1"/>
            <a:r>
              <a:rPr lang="en-US">
                <a:solidFill>
                  <a:schemeClr val="folHlink"/>
                </a:solidFill>
                <a:latin typeface="Palatino" pitchFamily="-128" charset="0"/>
              </a:rPr>
              <a:t>operations</a:t>
            </a:r>
            <a:r>
              <a:rPr lang="en-US">
                <a:latin typeface="Palatino" pitchFamily="-128" charset="0"/>
              </a:rPr>
              <a:t> (also called methods or services) that will be applied to the objects to effect the manipulation </a:t>
            </a:r>
          </a:p>
          <a:p>
            <a:pPr lvl="1"/>
            <a:r>
              <a:rPr lang="en-US">
                <a:solidFill>
                  <a:schemeClr val="folHlink"/>
                </a:solidFill>
                <a:latin typeface="Palatino" pitchFamily="-128" charset="0"/>
              </a:rPr>
              <a:t>relationships</a:t>
            </a:r>
            <a:r>
              <a:rPr lang="en-US">
                <a:latin typeface="Palatino" pitchFamily="-128" charset="0"/>
              </a:rPr>
              <a:t> (some hierarchical) between the objects</a:t>
            </a:r>
          </a:p>
          <a:p>
            <a:pPr lvl="1"/>
            <a:r>
              <a:rPr lang="en-US">
                <a:solidFill>
                  <a:schemeClr val="folHlink"/>
                </a:solidFill>
                <a:latin typeface="Palatino" pitchFamily="-128" charset="0"/>
              </a:rPr>
              <a:t>collaborations</a:t>
            </a:r>
            <a:r>
              <a:rPr lang="en-US">
                <a:latin typeface="Palatino" pitchFamily="-128" charset="0"/>
              </a:rPr>
              <a:t> that occur between the classes that are defined. </a:t>
            </a:r>
          </a:p>
          <a:p>
            <a:r>
              <a:rPr lang="en-US">
                <a:latin typeface="Palatino" pitchFamily="-128" charset="0"/>
              </a:rPr>
              <a:t>The elements of a class-based model include classes and objects, attributes, operations, CRC models, collaboration diagrams and packages.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3F5F672-665B-46F5-BDC2-BB07AAE19686}" type="slidenum">
              <a:rPr lang="en-US"/>
              <a:pPr/>
              <a:t>24</a:t>
            </a:fld>
            <a:endParaRPr lang="en-US"/>
          </a:p>
        </p:txBody>
      </p:sp>
      <p:sp>
        <p:nvSpPr>
          <p:cNvPr id="266242" name="Rectangle 2"/>
          <p:cNvSpPr>
            <a:spLocks noGrp="1" noChangeArrowheads="1"/>
          </p:cNvSpPr>
          <p:nvPr>
            <p:ph type="title"/>
          </p:nvPr>
        </p:nvSpPr>
        <p:spPr/>
        <p:txBody>
          <a:bodyPr/>
          <a:lstStyle/>
          <a:p>
            <a:r>
              <a:rPr lang="en-US"/>
              <a:t>Identifying Analysis Classes</a:t>
            </a:r>
          </a:p>
        </p:txBody>
      </p:sp>
      <p:sp>
        <p:nvSpPr>
          <p:cNvPr id="266243" name="Rectangle 3"/>
          <p:cNvSpPr>
            <a:spLocks noGrp="1" noChangeArrowheads="1"/>
          </p:cNvSpPr>
          <p:nvPr>
            <p:ph type="body" idx="1"/>
          </p:nvPr>
        </p:nvSpPr>
        <p:spPr/>
        <p:txBody>
          <a:bodyPr/>
          <a:lstStyle/>
          <a:p>
            <a:pPr>
              <a:lnSpc>
                <a:spcPct val="90000"/>
              </a:lnSpc>
              <a:spcBef>
                <a:spcPts val="300"/>
              </a:spcBef>
            </a:pPr>
            <a:r>
              <a:rPr lang="en-US">
                <a:latin typeface="Palatino" pitchFamily="-128" charset="0"/>
              </a:rPr>
              <a:t>Examining the usage scenarios developed as part of the requirements model and perform a "grammatical parse" [Abb83] </a:t>
            </a:r>
          </a:p>
          <a:p>
            <a:pPr lvl="1">
              <a:lnSpc>
                <a:spcPct val="90000"/>
              </a:lnSpc>
              <a:spcBef>
                <a:spcPts val="300"/>
              </a:spcBef>
            </a:pPr>
            <a:r>
              <a:rPr lang="en-US">
                <a:latin typeface="Palatino" pitchFamily="-128" charset="0"/>
              </a:rPr>
              <a:t>Classes are determined by underlining each noun or noun phrase and entering it into a simple table. </a:t>
            </a:r>
          </a:p>
          <a:p>
            <a:pPr lvl="1">
              <a:lnSpc>
                <a:spcPct val="90000"/>
              </a:lnSpc>
              <a:spcBef>
                <a:spcPts val="300"/>
              </a:spcBef>
            </a:pPr>
            <a:r>
              <a:rPr lang="en-US">
                <a:latin typeface="Palatino" pitchFamily="-128" charset="0"/>
              </a:rPr>
              <a:t>Synonyms should be noted. </a:t>
            </a:r>
          </a:p>
          <a:p>
            <a:pPr lvl="1">
              <a:lnSpc>
                <a:spcPct val="90000"/>
              </a:lnSpc>
              <a:spcBef>
                <a:spcPts val="300"/>
              </a:spcBef>
            </a:pPr>
            <a:r>
              <a:rPr lang="en-US">
                <a:latin typeface="Palatino" pitchFamily="-128" charset="0"/>
              </a:rPr>
              <a:t>If the class (noun) is required to implement a solution, then it is part of the solution space; otherwise, if a class is necessary only to describe a solution, it is part of the problem space. </a:t>
            </a:r>
          </a:p>
          <a:p>
            <a:pPr>
              <a:lnSpc>
                <a:spcPct val="90000"/>
              </a:lnSpc>
              <a:spcBef>
                <a:spcPts val="300"/>
              </a:spcBef>
            </a:pPr>
            <a:r>
              <a:rPr lang="en-US">
                <a:latin typeface="Palatino" pitchFamily="-128" charset="0"/>
              </a:rPr>
              <a:t>But what should we look for once all of the nouns have been isolated? </a:t>
            </a:r>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0F36ADE-D326-4A98-968E-4753CEE14FD1}" type="slidenum">
              <a:rPr lang="en-US"/>
              <a:pPr/>
              <a:t>25</a:t>
            </a:fld>
            <a:endParaRPr lang="en-US"/>
          </a:p>
        </p:txBody>
      </p:sp>
      <p:sp>
        <p:nvSpPr>
          <p:cNvPr id="267266" name="Rectangle 2"/>
          <p:cNvSpPr>
            <a:spLocks noGrp="1" noChangeArrowheads="1"/>
          </p:cNvSpPr>
          <p:nvPr>
            <p:ph type="title"/>
          </p:nvPr>
        </p:nvSpPr>
        <p:spPr>
          <a:xfrm>
            <a:off x="1143000" y="1066800"/>
            <a:ext cx="6705600" cy="633413"/>
          </a:xfrm>
        </p:spPr>
        <p:txBody>
          <a:bodyPr/>
          <a:lstStyle/>
          <a:p>
            <a:r>
              <a:rPr lang="en-US" sz="3200"/>
              <a:t>Manifestations of Analysis Classes</a:t>
            </a:r>
            <a:endParaRPr lang="en-US"/>
          </a:p>
        </p:txBody>
      </p:sp>
      <p:sp>
        <p:nvSpPr>
          <p:cNvPr id="267267" name="Rectangle 3"/>
          <p:cNvSpPr>
            <a:spLocks noGrp="1" noChangeArrowheads="1"/>
          </p:cNvSpPr>
          <p:nvPr>
            <p:ph type="body" idx="1"/>
          </p:nvPr>
        </p:nvSpPr>
        <p:spPr>
          <a:xfrm>
            <a:off x="1828800" y="1828800"/>
            <a:ext cx="6934200" cy="4191000"/>
          </a:xfrm>
        </p:spPr>
        <p:txBody>
          <a:bodyPr/>
          <a:lstStyle/>
          <a:p>
            <a:pPr>
              <a:lnSpc>
                <a:spcPct val="90000"/>
              </a:lnSpc>
              <a:spcBef>
                <a:spcPts val="300"/>
              </a:spcBef>
            </a:pPr>
            <a:r>
              <a:rPr lang="en-US" sz="2000" i="1" dirty="0">
                <a:latin typeface="Palatino" pitchFamily="-128" charset="0"/>
              </a:rPr>
              <a:t>Analysis classes</a:t>
            </a:r>
            <a:r>
              <a:rPr lang="en-US" sz="2000" dirty="0">
                <a:latin typeface="Palatino" pitchFamily="-128" charset="0"/>
              </a:rPr>
              <a:t> manifest themselves in one of the following ways:</a:t>
            </a:r>
          </a:p>
          <a:p>
            <a:pPr lvl="2">
              <a:lnSpc>
                <a:spcPct val="90000"/>
              </a:lnSpc>
              <a:spcBef>
                <a:spcPts val="600"/>
              </a:spcBef>
            </a:pPr>
            <a:r>
              <a:rPr lang="en-US" sz="1600" i="1" dirty="0">
                <a:latin typeface="Palatino" pitchFamily="-128" charset="0"/>
              </a:rPr>
              <a:t>External entities</a:t>
            </a:r>
            <a:r>
              <a:rPr lang="en-US" sz="1600" dirty="0">
                <a:latin typeface="Palatino" pitchFamily="-128" charset="0"/>
              </a:rPr>
              <a:t> (e.g., other systems, devices, people) that produce or consume information </a:t>
            </a:r>
          </a:p>
          <a:p>
            <a:pPr lvl="2">
              <a:lnSpc>
                <a:spcPct val="90000"/>
              </a:lnSpc>
              <a:spcBef>
                <a:spcPts val="600"/>
              </a:spcBef>
            </a:pPr>
            <a:r>
              <a:rPr lang="en-US" sz="1600" i="1" dirty="0">
                <a:latin typeface="Palatino" pitchFamily="-128" charset="0"/>
              </a:rPr>
              <a:t>Things</a:t>
            </a:r>
            <a:r>
              <a:rPr lang="en-US" sz="1600" dirty="0">
                <a:latin typeface="Palatino" pitchFamily="-128" charset="0"/>
              </a:rPr>
              <a:t> (</a:t>
            </a:r>
            <a:r>
              <a:rPr lang="en-US" sz="1600" dirty="0" err="1">
                <a:latin typeface="Palatino" pitchFamily="-128" charset="0"/>
              </a:rPr>
              <a:t>e.g</a:t>
            </a:r>
            <a:r>
              <a:rPr lang="en-US" sz="1600" dirty="0">
                <a:latin typeface="Palatino" pitchFamily="-128" charset="0"/>
              </a:rPr>
              <a:t>, reports, displays, letters, signals) that are part of the information domain for the problem</a:t>
            </a:r>
          </a:p>
          <a:p>
            <a:pPr lvl="2">
              <a:lnSpc>
                <a:spcPct val="90000"/>
              </a:lnSpc>
            </a:pPr>
            <a:r>
              <a:rPr lang="en-US" sz="1600" i="1" dirty="0">
                <a:latin typeface="Palatino" pitchFamily="-128" charset="0"/>
              </a:rPr>
              <a:t>Occurrences or events</a:t>
            </a:r>
            <a:r>
              <a:rPr lang="en-US" sz="1600" dirty="0">
                <a:latin typeface="Palatino" pitchFamily="-128" charset="0"/>
              </a:rPr>
              <a:t> (e.g., a property transfer or the completion of a series of robot movements) that occur within the context of system operation</a:t>
            </a:r>
          </a:p>
          <a:p>
            <a:pPr lvl="2">
              <a:lnSpc>
                <a:spcPct val="90000"/>
              </a:lnSpc>
            </a:pPr>
            <a:r>
              <a:rPr lang="en-US" sz="1600" i="1" dirty="0">
                <a:latin typeface="Palatino" pitchFamily="-128" charset="0"/>
              </a:rPr>
              <a:t>Roles</a:t>
            </a:r>
            <a:r>
              <a:rPr lang="en-US" sz="1600" dirty="0">
                <a:latin typeface="Palatino" pitchFamily="-128" charset="0"/>
              </a:rPr>
              <a:t> (e.g., manager, engineer, salesperson) played by people who interact with the system</a:t>
            </a:r>
          </a:p>
          <a:p>
            <a:pPr lvl="2">
              <a:lnSpc>
                <a:spcPct val="90000"/>
              </a:lnSpc>
            </a:pPr>
            <a:r>
              <a:rPr lang="en-US" sz="1600" i="1" dirty="0">
                <a:latin typeface="Palatino" pitchFamily="-128" charset="0"/>
              </a:rPr>
              <a:t>Organizational units</a:t>
            </a:r>
            <a:r>
              <a:rPr lang="en-US" sz="1600" dirty="0">
                <a:latin typeface="Palatino" pitchFamily="-128" charset="0"/>
              </a:rPr>
              <a:t> (e.g., division, group, team) that are relevant to an application</a:t>
            </a:r>
          </a:p>
          <a:p>
            <a:pPr lvl="2">
              <a:lnSpc>
                <a:spcPct val="90000"/>
              </a:lnSpc>
            </a:pPr>
            <a:r>
              <a:rPr lang="en-US" sz="1600" i="1" dirty="0">
                <a:latin typeface="Palatino" pitchFamily="-128" charset="0"/>
              </a:rPr>
              <a:t>Places </a:t>
            </a:r>
            <a:r>
              <a:rPr lang="en-US" sz="1600" dirty="0">
                <a:latin typeface="Palatino" pitchFamily="-128" charset="0"/>
              </a:rPr>
              <a:t>(e.g., manufacturing floor or loading dock) that establish the context of the problem and the overall function</a:t>
            </a:r>
          </a:p>
          <a:p>
            <a:pPr lvl="2">
              <a:lnSpc>
                <a:spcPct val="90000"/>
              </a:lnSpc>
            </a:pPr>
            <a:r>
              <a:rPr lang="en-US" sz="1600" i="1" dirty="0">
                <a:latin typeface="Palatino" pitchFamily="-128" charset="0"/>
              </a:rPr>
              <a:t>Structures</a:t>
            </a:r>
            <a:r>
              <a:rPr lang="en-US" sz="1600" dirty="0">
                <a:latin typeface="Palatino" pitchFamily="-128" charset="0"/>
              </a:rPr>
              <a:t> (e.g., sensors, four-wheeled vehicles, or computers) that define a class of objects or related classes of objects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B6D70F7-CF26-4046-9CE3-41F77894246F}" type="slidenum">
              <a:rPr lang="en-US"/>
              <a:pPr/>
              <a:t>26</a:t>
            </a:fld>
            <a:endParaRPr lang="en-US"/>
          </a:p>
        </p:txBody>
      </p:sp>
      <p:sp>
        <p:nvSpPr>
          <p:cNvPr id="268290" name="Rectangle 2"/>
          <p:cNvSpPr>
            <a:spLocks noGrp="1" noChangeArrowheads="1"/>
          </p:cNvSpPr>
          <p:nvPr>
            <p:ph type="title"/>
          </p:nvPr>
        </p:nvSpPr>
        <p:spPr/>
        <p:txBody>
          <a:bodyPr/>
          <a:lstStyle/>
          <a:p>
            <a:r>
              <a:rPr lang="en-US"/>
              <a:t>Potential Classes</a:t>
            </a:r>
          </a:p>
        </p:txBody>
      </p:sp>
      <p:sp>
        <p:nvSpPr>
          <p:cNvPr id="268291" name="Rectangle 3"/>
          <p:cNvSpPr>
            <a:spLocks noGrp="1" noChangeArrowheads="1"/>
          </p:cNvSpPr>
          <p:nvPr>
            <p:ph type="body" idx="1"/>
          </p:nvPr>
        </p:nvSpPr>
        <p:spPr/>
        <p:txBody>
          <a:bodyPr/>
          <a:lstStyle/>
          <a:p>
            <a:pPr>
              <a:lnSpc>
                <a:spcPct val="90000"/>
              </a:lnSpc>
              <a:spcBef>
                <a:spcPts val="600"/>
              </a:spcBef>
            </a:pPr>
            <a:r>
              <a:rPr lang="en-US" sz="1600" i="1">
                <a:solidFill>
                  <a:schemeClr val="folHlink"/>
                </a:solidFill>
                <a:latin typeface="Palatino" pitchFamily="-128" charset="0"/>
              </a:rPr>
              <a:t>Retained information.</a:t>
            </a:r>
            <a:r>
              <a:rPr lang="en-US" sz="1600">
                <a:latin typeface="Palatino" pitchFamily="-128" charset="0"/>
              </a:rPr>
              <a:t> The potential class will be useful during analysis only if information about it must be remembered so that the system can function.</a:t>
            </a:r>
          </a:p>
          <a:p>
            <a:pPr>
              <a:lnSpc>
                <a:spcPct val="90000"/>
              </a:lnSpc>
            </a:pPr>
            <a:r>
              <a:rPr lang="en-US" sz="1600" i="1">
                <a:solidFill>
                  <a:schemeClr val="folHlink"/>
                </a:solidFill>
                <a:latin typeface="Palatino" pitchFamily="-128" charset="0"/>
              </a:rPr>
              <a:t>Needed services.</a:t>
            </a:r>
            <a:r>
              <a:rPr lang="en-US" sz="1600">
                <a:latin typeface="Palatino" pitchFamily="-128" charset="0"/>
              </a:rPr>
              <a:t> The potential class must have a set of identifiable operations that can change the value of its attributes in some way.</a:t>
            </a:r>
          </a:p>
          <a:p>
            <a:pPr>
              <a:lnSpc>
                <a:spcPct val="90000"/>
              </a:lnSpc>
            </a:pPr>
            <a:r>
              <a:rPr lang="en-US" sz="1600" i="1">
                <a:solidFill>
                  <a:schemeClr val="folHlink"/>
                </a:solidFill>
                <a:latin typeface="Palatino" pitchFamily="-128" charset="0"/>
              </a:rPr>
              <a:t>Multiple attributes.</a:t>
            </a:r>
            <a:r>
              <a:rPr lang="en-US" sz="1600">
                <a:latin typeface="Palatino" pitchFamily="-128" charset="0"/>
              </a:rPr>
              <a:t> During requirement analysis, the focus should be on "major" information; a class with a single attribute may, in fact, be useful during design, but is probably better represented as an attribute of another class during the analysis activity.</a:t>
            </a:r>
          </a:p>
          <a:p>
            <a:pPr>
              <a:lnSpc>
                <a:spcPct val="90000"/>
              </a:lnSpc>
            </a:pPr>
            <a:r>
              <a:rPr lang="en-US" sz="1600" i="1">
                <a:solidFill>
                  <a:schemeClr val="folHlink"/>
                </a:solidFill>
                <a:latin typeface="Palatino" pitchFamily="-128" charset="0"/>
              </a:rPr>
              <a:t>Common attributes.</a:t>
            </a:r>
            <a:r>
              <a:rPr lang="en-US" sz="1600">
                <a:latin typeface="Palatino" pitchFamily="-128" charset="0"/>
              </a:rPr>
              <a:t> A set of attributes can be defined for the potential class and these attributes apply to all instances of the class.</a:t>
            </a:r>
          </a:p>
          <a:p>
            <a:pPr>
              <a:lnSpc>
                <a:spcPct val="90000"/>
              </a:lnSpc>
            </a:pPr>
            <a:r>
              <a:rPr lang="en-US" sz="1600" i="1">
                <a:solidFill>
                  <a:schemeClr val="folHlink"/>
                </a:solidFill>
                <a:latin typeface="Palatino" pitchFamily="-128" charset="0"/>
              </a:rPr>
              <a:t>Common operations.</a:t>
            </a:r>
            <a:r>
              <a:rPr lang="en-US" sz="1600">
                <a:latin typeface="Palatino" pitchFamily="-128" charset="0"/>
              </a:rPr>
              <a:t> A set of operations can be defined for the potential class and these operations apply to all instances of the class.</a:t>
            </a:r>
          </a:p>
          <a:p>
            <a:pPr>
              <a:lnSpc>
                <a:spcPct val="90000"/>
              </a:lnSpc>
            </a:pPr>
            <a:r>
              <a:rPr lang="en-US" sz="1600" i="1">
                <a:solidFill>
                  <a:schemeClr val="folHlink"/>
                </a:solidFill>
                <a:latin typeface="Palatino" pitchFamily="-128" charset="0"/>
              </a:rPr>
              <a:t>Essential requirements.</a:t>
            </a:r>
            <a:r>
              <a:rPr lang="en-US" sz="1600">
                <a:latin typeface="Palatino" pitchFamily="-128" charset="0"/>
              </a:rPr>
              <a:t> External entities that appear in the problem space and produce or consume information essential to the operation of any solution for the system will almost always be defined as classes in the requirements model.</a:t>
            </a:r>
            <a:endParaRPr lang="en-US" sz="2000">
              <a:latin typeface="Palatino" pitchFamily="-12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4F490B03-39D7-431B-897C-43BA161712C7}" type="slidenum">
              <a:rPr lang="en-US"/>
              <a:pPr/>
              <a:t>27</a:t>
            </a:fld>
            <a:endParaRPr lang="en-US"/>
          </a:p>
        </p:txBody>
      </p:sp>
      <p:sp>
        <p:nvSpPr>
          <p:cNvPr id="269314" name="Rectangle 2"/>
          <p:cNvSpPr>
            <a:spLocks noGrp="1" noChangeArrowheads="1"/>
          </p:cNvSpPr>
          <p:nvPr>
            <p:ph type="title"/>
          </p:nvPr>
        </p:nvSpPr>
        <p:spPr>
          <a:xfrm>
            <a:off x="1219200" y="990600"/>
            <a:ext cx="7467600" cy="633413"/>
          </a:xfrm>
        </p:spPr>
        <p:txBody>
          <a:bodyPr/>
          <a:lstStyle/>
          <a:p>
            <a:r>
              <a:rPr lang="en-US" sz="3600"/>
              <a:t>Defining Attributes</a:t>
            </a:r>
            <a:endParaRPr lang="en-US"/>
          </a:p>
        </p:txBody>
      </p:sp>
      <p:sp>
        <p:nvSpPr>
          <p:cNvPr id="269315" name="Rectangle 3"/>
          <p:cNvSpPr>
            <a:spLocks noGrp="1" noChangeArrowheads="1"/>
          </p:cNvSpPr>
          <p:nvPr>
            <p:ph type="body" idx="1"/>
          </p:nvPr>
        </p:nvSpPr>
        <p:spPr/>
        <p:txBody>
          <a:bodyPr/>
          <a:lstStyle/>
          <a:p>
            <a:r>
              <a:rPr lang="en-US" i="1">
                <a:latin typeface="Palatino" pitchFamily="-128" charset="0"/>
              </a:rPr>
              <a:t>Attributes</a:t>
            </a:r>
            <a:r>
              <a:rPr lang="en-US">
                <a:latin typeface="Palatino" pitchFamily="-128" charset="0"/>
              </a:rPr>
              <a:t> describe a class that has been selected for inclusion in the analysis model.</a:t>
            </a:r>
          </a:p>
          <a:p>
            <a:pPr lvl="1">
              <a:spcBef>
                <a:spcPts val="300"/>
              </a:spcBef>
            </a:pPr>
            <a:r>
              <a:rPr lang="en-US">
                <a:latin typeface="Palatino" pitchFamily="-128" charset="0"/>
              </a:rPr>
              <a:t>build two different classes for professional baseball players</a:t>
            </a:r>
          </a:p>
          <a:p>
            <a:pPr lvl="2">
              <a:spcBef>
                <a:spcPts val="300"/>
              </a:spcBef>
            </a:pPr>
            <a:r>
              <a:rPr lang="en-US" b="1">
                <a:solidFill>
                  <a:schemeClr val="folHlink"/>
                </a:solidFill>
                <a:latin typeface="Palatino" pitchFamily="-128" charset="0"/>
              </a:rPr>
              <a:t>For Playing Statistics software:</a:t>
            </a:r>
            <a:r>
              <a:rPr lang="en-US">
                <a:latin typeface="Palatino" pitchFamily="-128" charset="0"/>
              </a:rPr>
              <a:t> </a:t>
            </a:r>
            <a:r>
              <a:rPr lang="en-US">
                <a:latin typeface="Arial" charset="0"/>
              </a:rPr>
              <a:t>name, position, batting average, fielding percentage, years played, </a:t>
            </a:r>
            <a:r>
              <a:rPr lang="en-US">
                <a:latin typeface="Palatino" pitchFamily="-128" charset="0"/>
              </a:rPr>
              <a:t>and</a:t>
            </a:r>
            <a:r>
              <a:rPr lang="en-US">
                <a:latin typeface="Arial" charset="0"/>
              </a:rPr>
              <a:t> games played</a:t>
            </a:r>
            <a:r>
              <a:rPr lang="en-US">
                <a:latin typeface="Palatino" pitchFamily="-128" charset="0"/>
              </a:rPr>
              <a:t> might be relevant</a:t>
            </a:r>
          </a:p>
          <a:p>
            <a:pPr lvl="2">
              <a:spcBef>
                <a:spcPts val="300"/>
              </a:spcBef>
            </a:pPr>
            <a:r>
              <a:rPr lang="en-US" b="1">
                <a:solidFill>
                  <a:schemeClr val="folHlink"/>
                </a:solidFill>
                <a:latin typeface="Palatino" pitchFamily="-128" charset="0"/>
              </a:rPr>
              <a:t>For Pension Fund software: </a:t>
            </a:r>
            <a:r>
              <a:rPr lang="en-US">
                <a:latin typeface="Arial" charset="0"/>
              </a:rPr>
              <a:t>average salary, credit toward full vesting, pension plan options chosen, mailing address,</a:t>
            </a:r>
            <a:r>
              <a:rPr lang="en-US">
                <a:latin typeface="Palatino" pitchFamily="-128" charset="0"/>
              </a:rPr>
              <a:t> and the like.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5355CBC-23F7-43D2-8B6C-C6ED0C95D86F}" type="slidenum">
              <a:rPr lang="en-US"/>
              <a:pPr/>
              <a:t>28</a:t>
            </a:fld>
            <a:endParaRPr lang="en-US"/>
          </a:p>
        </p:txBody>
      </p:sp>
      <p:sp>
        <p:nvSpPr>
          <p:cNvPr id="270338" name="Rectangle 2"/>
          <p:cNvSpPr>
            <a:spLocks noGrp="1" noChangeArrowheads="1"/>
          </p:cNvSpPr>
          <p:nvPr>
            <p:ph type="title"/>
          </p:nvPr>
        </p:nvSpPr>
        <p:spPr/>
        <p:txBody>
          <a:bodyPr/>
          <a:lstStyle/>
          <a:p>
            <a:r>
              <a:rPr lang="en-US"/>
              <a:t>Defining Operations</a:t>
            </a:r>
          </a:p>
        </p:txBody>
      </p:sp>
      <p:sp>
        <p:nvSpPr>
          <p:cNvPr id="270339" name="Rectangle 3"/>
          <p:cNvSpPr>
            <a:spLocks noGrp="1" noChangeArrowheads="1"/>
          </p:cNvSpPr>
          <p:nvPr>
            <p:ph type="body" idx="1"/>
          </p:nvPr>
        </p:nvSpPr>
        <p:spPr/>
        <p:txBody>
          <a:bodyPr/>
          <a:lstStyle/>
          <a:p>
            <a:r>
              <a:rPr lang="en-US">
                <a:latin typeface="Palatino" pitchFamily="-128" charset="0"/>
              </a:rPr>
              <a:t>Do a grammatical parse of a processing narrative and look at the verbs</a:t>
            </a:r>
          </a:p>
          <a:p>
            <a:r>
              <a:rPr lang="en-US">
                <a:latin typeface="Palatino" pitchFamily="-128" charset="0"/>
              </a:rPr>
              <a:t>Operations can be divided into four broad categories: </a:t>
            </a:r>
          </a:p>
          <a:p>
            <a:pPr lvl="1"/>
            <a:r>
              <a:rPr lang="en-US">
                <a:latin typeface="Palatino" pitchFamily="-128" charset="0"/>
              </a:rPr>
              <a:t>(1) operations that manipulate data in some way (e.g., adding, deleting, reformatting, selecting)</a:t>
            </a:r>
          </a:p>
          <a:p>
            <a:pPr lvl="1"/>
            <a:r>
              <a:rPr lang="en-US">
                <a:latin typeface="Palatino" pitchFamily="-128" charset="0"/>
              </a:rPr>
              <a:t>(2) operations that perform a computation</a:t>
            </a:r>
          </a:p>
          <a:p>
            <a:pPr lvl="1"/>
            <a:r>
              <a:rPr lang="en-US">
                <a:latin typeface="Palatino" pitchFamily="-128" charset="0"/>
              </a:rPr>
              <a:t>(3) operations that inquire about the state of an object, and </a:t>
            </a:r>
          </a:p>
          <a:p>
            <a:pPr lvl="1"/>
            <a:r>
              <a:rPr lang="en-US">
                <a:latin typeface="Palatino" pitchFamily="-128" charset="0"/>
              </a:rPr>
              <a:t>(4) operations that monitor an object for the occurrence of a controlling event.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60D7DCCC-2D38-4256-B13A-40C0123C0FF9}" type="slidenum">
              <a:rPr lang="en-US"/>
              <a:pPr/>
              <a:t>29</a:t>
            </a:fld>
            <a:endParaRPr lang="en-US"/>
          </a:p>
        </p:txBody>
      </p:sp>
      <p:sp>
        <p:nvSpPr>
          <p:cNvPr id="271362" name="Rectangle 2"/>
          <p:cNvSpPr>
            <a:spLocks noGrp="1" noChangeArrowheads="1"/>
          </p:cNvSpPr>
          <p:nvPr>
            <p:ph type="title"/>
          </p:nvPr>
        </p:nvSpPr>
        <p:spPr/>
        <p:txBody>
          <a:bodyPr/>
          <a:lstStyle/>
          <a:p>
            <a:r>
              <a:rPr lang="en-US"/>
              <a:t>CRC Models</a:t>
            </a:r>
          </a:p>
        </p:txBody>
      </p:sp>
      <p:sp>
        <p:nvSpPr>
          <p:cNvPr id="271363" name="Rectangle 3"/>
          <p:cNvSpPr>
            <a:spLocks noGrp="1" noChangeArrowheads="1"/>
          </p:cNvSpPr>
          <p:nvPr>
            <p:ph type="body" idx="1"/>
          </p:nvPr>
        </p:nvSpPr>
        <p:spPr/>
        <p:txBody>
          <a:bodyPr/>
          <a:lstStyle/>
          <a:p>
            <a:pPr>
              <a:spcBef>
                <a:spcPts val="1200"/>
              </a:spcBef>
            </a:pPr>
            <a:r>
              <a:rPr lang="en-US" i="1">
                <a:solidFill>
                  <a:schemeClr val="folHlink"/>
                </a:solidFill>
                <a:latin typeface="Palatino" pitchFamily="-128" charset="0"/>
              </a:rPr>
              <a:t>Class-responsibility-collaborator (CRC)</a:t>
            </a:r>
            <a:r>
              <a:rPr lang="en-US" i="1">
                <a:latin typeface="Palatino" pitchFamily="-128" charset="0"/>
              </a:rPr>
              <a:t> modeling</a:t>
            </a:r>
            <a:r>
              <a:rPr lang="en-US">
                <a:latin typeface="Palatino" pitchFamily="-128" charset="0"/>
              </a:rPr>
              <a:t> [Wir90] provides a simple means for identifying and organizing the classes that are relevant to system or product requirements. Ambler [Amb95] describes CRC modeling in the following way:</a:t>
            </a:r>
          </a:p>
          <a:p>
            <a:pPr lvl="1">
              <a:spcBef>
                <a:spcPts val="600"/>
              </a:spcBef>
            </a:pPr>
            <a:r>
              <a:rPr lang="en-US">
                <a:latin typeface="Palatino" pitchFamily="-128" charset="0"/>
              </a:rPr>
              <a:t>A CRC model is really a collection of standard index cards that represent classes. The cards are divided into three sections. Along the top of the card you write the name of the class. In the body of the card you list the class responsibilities on the left and the collaborators on the right.</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44AD858-8832-4625-9130-230C80CFB404}" type="slidenum">
              <a:rPr lang="en-US"/>
              <a:pPr/>
              <a:t>3</a:t>
            </a:fld>
            <a:endParaRPr lang="en-US"/>
          </a:p>
        </p:txBody>
      </p:sp>
      <p:sp>
        <p:nvSpPr>
          <p:cNvPr id="178178" name="Rectangle 2"/>
          <p:cNvSpPr>
            <a:spLocks noGrp="1" noChangeArrowheads="1"/>
          </p:cNvSpPr>
          <p:nvPr>
            <p:ph type="title"/>
          </p:nvPr>
        </p:nvSpPr>
        <p:spPr>
          <a:xfrm>
            <a:off x="1295400" y="1143000"/>
            <a:ext cx="2886075" cy="633413"/>
          </a:xfrm>
        </p:spPr>
        <p:txBody>
          <a:bodyPr/>
          <a:lstStyle/>
          <a:p>
            <a:r>
              <a:rPr lang="en-US"/>
              <a:t>A Bridge</a:t>
            </a:r>
          </a:p>
        </p:txBody>
      </p:sp>
      <p:pic>
        <p:nvPicPr>
          <p:cNvPr id="178179" name="Picture 3"/>
          <p:cNvPicPr>
            <a:picLocks noChangeAspect="1" noChangeArrowheads="1"/>
          </p:cNvPicPr>
          <p:nvPr/>
        </p:nvPicPr>
        <p:blipFill>
          <a:blip r:embed="rId2" cstate="print"/>
          <a:srcRect/>
          <a:stretch>
            <a:fillRect/>
          </a:stretch>
        </p:blipFill>
        <p:spPr bwMode="auto">
          <a:xfrm>
            <a:off x="2362200" y="2133600"/>
            <a:ext cx="4787900" cy="3886200"/>
          </a:xfrm>
          <a:prstGeom prst="rect">
            <a:avLst/>
          </a:prstGeom>
          <a:noFill/>
          <a:ln w="12700">
            <a:noFill/>
            <a:miter lim="800000"/>
            <a:headEnd/>
            <a:tailEnd/>
          </a:ln>
          <a:effec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FC83C269-F17B-41B5-A72A-AFFEE860454D}" type="slidenum">
              <a:rPr lang="en-US"/>
              <a:pPr/>
              <a:t>30</a:t>
            </a:fld>
            <a:endParaRPr lang="en-US"/>
          </a:p>
        </p:txBody>
      </p:sp>
      <p:sp>
        <p:nvSpPr>
          <p:cNvPr id="273410" name="Rectangle 2"/>
          <p:cNvSpPr>
            <a:spLocks noGrp="1" noChangeArrowheads="1"/>
          </p:cNvSpPr>
          <p:nvPr>
            <p:ph type="title"/>
          </p:nvPr>
        </p:nvSpPr>
        <p:spPr>
          <a:xfrm>
            <a:off x="1219200" y="1143000"/>
            <a:ext cx="3430588" cy="660400"/>
          </a:xfrm>
          <a:noFill/>
          <a:ln/>
        </p:spPr>
        <p:txBody>
          <a:bodyPr wrap="none" lIns="63500" tIns="25400" rIns="63500" bIns="25400" anchor="t">
            <a:spAutoFit/>
          </a:bodyPr>
          <a:lstStyle/>
          <a:p>
            <a:r>
              <a:rPr lang="en-US"/>
              <a:t>CRC Modeling</a:t>
            </a:r>
          </a:p>
        </p:txBody>
      </p:sp>
      <p:pic>
        <p:nvPicPr>
          <p:cNvPr id="273411" name="Picture 3"/>
          <p:cNvPicPr>
            <a:picLocks noChangeAspect="1" noChangeArrowheads="1"/>
          </p:cNvPicPr>
          <p:nvPr/>
        </p:nvPicPr>
        <p:blipFill>
          <a:blip r:embed="rId2" cstate="print"/>
          <a:srcRect/>
          <a:stretch>
            <a:fillRect/>
          </a:stretch>
        </p:blipFill>
        <p:spPr bwMode="auto">
          <a:xfrm>
            <a:off x="2362200" y="2286000"/>
            <a:ext cx="5029200" cy="3657600"/>
          </a:xfrm>
          <a:prstGeom prst="rect">
            <a:avLst/>
          </a:prstGeom>
          <a:noFill/>
          <a:ln w="12700">
            <a:noFill/>
            <a:miter lim="800000"/>
            <a:headEnd/>
            <a:tailEnd/>
          </a:ln>
          <a:effectLst/>
        </p:spPr>
      </p:pic>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CFF6E42-5091-4D30-A3A1-F6E8EB338F37}" type="slidenum">
              <a:rPr lang="en-US"/>
              <a:pPr/>
              <a:t>31</a:t>
            </a:fld>
            <a:endParaRPr lang="en-US"/>
          </a:p>
        </p:txBody>
      </p:sp>
      <p:sp>
        <p:nvSpPr>
          <p:cNvPr id="274434" name="Rectangle 2"/>
          <p:cNvSpPr>
            <a:spLocks noGrp="1" noChangeArrowheads="1"/>
          </p:cNvSpPr>
          <p:nvPr>
            <p:ph type="title"/>
          </p:nvPr>
        </p:nvSpPr>
        <p:spPr>
          <a:xfrm>
            <a:off x="1143000" y="1143000"/>
            <a:ext cx="3563938" cy="685800"/>
          </a:xfrm>
        </p:spPr>
        <p:txBody>
          <a:bodyPr/>
          <a:lstStyle/>
          <a:p>
            <a:r>
              <a:rPr lang="en-US"/>
              <a:t>Class Types</a:t>
            </a:r>
          </a:p>
        </p:txBody>
      </p:sp>
      <p:sp>
        <p:nvSpPr>
          <p:cNvPr id="274435" name="Rectangle 3"/>
          <p:cNvSpPr>
            <a:spLocks noGrp="1" noChangeArrowheads="1"/>
          </p:cNvSpPr>
          <p:nvPr>
            <p:ph type="body" idx="1"/>
          </p:nvPr>
        </p:nvSpPr>
        <p:spPr>
          <a:xfrm>
            <a:off x="1752600" y="1905000"/>
            <a:ext cx="7162800" cy="4114800"/>
          </a:xfrm>
        </p:spPr>
        <p:txBody>
          <a:bodyPr/>
          <a:lstStyle/>
          <a:p>
            <a:pPr>
              <a:lnSpc>
                <a:spcPct val="90000"/>
              </a:lnSpc>
              <a:spcBef>
                <a:spcPts val="1200"/>
              </a:spcBef>
            </a:pPr>
            <a:r>
              <a:rPr lang="en-US" sz="1800" i="1">
                <a:solidFill>
                  <a:schemeClr val="folHlink"/>
                </a:solidFill>
              </a:rPr>
              <a:t>Entity classes</a:t>
            </a:r>
            <a:r>
              <a:rPr lang="en-US" sz="1800"/>
              <a:t>, also called</a:t>
            </a:r>
            <a:r>
              <a:rPr lang="en-US" sz="1800" i="1"/>
              <a:t> </a:t>
            </a:r>
            <a:r>
              <a:rPr lang="en-US" sz="1800" i="1">
                <a:solidFill>
                  <a:schemeClr val="folHlink"/>
                </a:solidFill>
              </a:rPr>
              <a:t>model</a:t>
            </a:r>
            <a:r>
              <a:rPr lang="en-US" sz="1800">
                <a:solidFill>
                  <a:schemeClr val="folHlink"/>
                </a:solidFill>
              </a:rPr>
              <a:t> </a:t>
            </a:r>
            <a:r>
              <a:rPr lang="en-US" sz="1800"/>
              <a:t>or</a:t>
            </a:r>
            <a:r>
              <a:rPr lang="en-US" sz="1800">
                <a:solidFill>
                  <a:schemeClr val="folHlink"/>
                </a:solidFill>
              </a:rPr>
              <a:t> </a:t>
            </a:r>
            <a:r>
              <a:rPr lang="en-US" sz="1800" i="1">
                <a:solidFill>
                  <a:schemeClr val="folHlink"/>
                </a:solidFill>
              </a:rPr>
              <a:t>business</a:t>
            </a:r>
            <a:r>
              <a:rPr lang="en-US" sz="1800">
                <a:solidFill>
                  <a:schemeClr val="folHlink"/>
                </a:solidFill>
              </a:rPr>
              <a:t> classes</a:t>
            </a:r>
            <a:r>
              <a:rPr lang="en-US" sz="1800"/>
              <a:t>, are extracted directly from the statement of the problem (e.g., FloorPlan and Sensor). </a:t>
            </a:r>
          </a:p>
          <a:p>
            <a:pPr>
              <a:lnSpc>
                <a:spcPct val="90000"/>
              </a:lnSpc>
              <a:spcBef>
                <a:spcPts val="1200"/>
              </a:spcBef>
            </a:pPr>
            <a:r>
              <a:rPr lang="en-US" sz="1800" i="1">
                <a:solidFill>
                  <a:schemeClr val="folHlink"/>
                </a:solidFill>
              </a:rPr>
              <a:t>Boundary classes</a:t>
            </a:r>
            <a:r>
              <a:rPr lang="en-US" sz="1800" i="1"/>
              <a:t> </a:t>
            </a:r>
            <a:r>
              <a:rPr lang="en-US" sz="1800"/>
              <a:t>are used to create the interface (e.g., interactive screen or printed reports) that the user sees and interacts with as the software is used. </a:t>
            </a:r>
          </a:p>
          <a:p>
            <a:pPr>
              <a:lnSpc>
                <a:spcPct val="90000"/>
              </a:lnSpc>
              <a:spcBef>
                <a:spcPts val="600"/>
              </a:spcBef>
            </a:pPr>
            <a:r>
              <a:rPr lang="en-US" sz="1800" i="1">
                <a:solidFill>
                  <a:schemeClr val="folHlink"/>
                </a:solidFill>
              </a:rPr>
              <a:t>Controller classes </a:t>
            </a:r>
            <a:r>
              <a:rPr lang="en-US" sz="1800"/>
              <a:t>manage a “unit of work” [UML03] from start to finish. That is, controller classes can be designed to manage </a:t>
            </a:r>
          </a:p>
          <a:p>
            <a:pPr lvl="1">
              <a:lnSpc>
                <a:spcPct val="90000"/>
              </a:lnSpc>
              <a:spcBef>
                <a:spcPts val="600"/>
              </a:spcBef>
            </a:pPr>
            <a:r>
              <a:rPr lang="en-US" sz="1600"/>
              <a:t>the creation or update of entity objects; </a:t>
            </a:r>
          </a:p>
          <a:p>
            <a:pPr lvl="1">
              <a:lnSpc>
                <a:spcPct val="90000"/>
              </a:lnSpc>
              <a:spcBef>
                <a:spcPts val="600"/>
              </a:spcBef>
            </a:pPr>
            <a:r>
              <a:rPr lang="en-US" sz="1600"/>
              <a:t>the instantiation of boundary objects as they obtain information from entity objects; </a:t>
            </a:r>
          </a:p>
          <a:p>
            <a:pPr lvl="1">
              <a:lnSpc>
                <a:spcPct val="90000"/>
              </a:lnSpc>
              <a:spcBef>
                <a:spcPts val="600"/>
              </a:spcBef>
            </a:pPr>
            <a:r>
              <a:rPr lang="en-US" sz="1600"/>
              <a:t>complex communication between sets of objects; </a:t>
            </a:r>
          </a:p>
          <a:p>
            <a:pPr lvl="1">
              <a:lnSpc>
                <a:spcPct val="90000"/>
              </a:lnSpc>
              <a:spcBef>
                <a:spcPts val="600"/>
              </a:spcBef>
            </a:pPr>
            <a:r>
              <a:rPr lang="en-US" sz="1600"/>
              <a:t>validation of data communicated between objects or between the user and the application.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932E64A6-7AF5-4025-88CE-8F2537DBB811}" type="slidenum">
              <a:rPr lang="en-US"/>
              <a:pPr/>
              <a:t>32</a:t>
            </a:fld>
            <a:endParaRPr lang="en-US"/>
          </a:p>
        </p:txBody>
      </p:sp>
      <p:sp>
        <p:nvSpPr>
          <p:cNvPr id="275458" name="Rectangle 2"/>
          <p:cNvSpPr>
            <a:spLocks noGrp="1" noChangeArrowheads="1"/>
          </p:cNvSpPr>
          <p:nvPr>
            <p:ph type="title"/>
          </p:nvPr>
        </p:nvSpPr>
        <p:spPr>
          <a:xfrm>
            <a:off x="1219200" y="1143000"/>
            <a:ext cx="3735388" cy="633413"/>
          </a:xfrm>
        </p:spPr>
        <p:txBody>
          <a:bodyPr/>
          <a:lstStyle/>
          <a:p>
            <a:r>
              <a:rPr lang="en-US"/>
              <a:t>Responsibilities</a:t>
            </a:r>
          </a:p>
        </p:txBody>
      </p:sp>
      <p:sp>
        <p:nvSpPr>
          <p:cNvPr id="275459" name="Rectangle 3"/>
          <p:cNvSpPr>
            <a:spLocks noGrp="1" noChangeArrowheads="1"/>
          </p:cNvSpPr>
          <p:nvPr>
            <p:ph type="body" idx="1"/>
          </p:nvPr>
        </p:nvSpPr>
        <p:spPr>
          <a:xfrm>
            <a:off x="1828800" y="1905000"/>
            <a:ext cx="6934200" cy="3124200"/>
          </a:xfrm>
        </p:spPr>
        <p:txBody>
          <a:bodyPr/>
          <a:lstStyle/>
          <a:p>
            <a:pPr>
              <a:lnSpc>
                <a:spcPct val="90000"/>
              </a:lnSpc>
            </a:pPr>
            <a:r>
              <a:rPr lang="en-US" sz="2000"/>
              <a:t>System intelligence should be distributed across classes to best address the needs of the problem</a:t>
            </a:r>
          </a:p>
          <a:p>
            <a:pPr>
              <a:lnSpc>
                <a:spcPct val="90000"/>
              </a:lnSpc>
            </a:pPr>
            <a:r>
              <a:rPr lang="en-US" sz="2000"/>
              <a:t>Each responsibility should be stated as generally as possible</a:t>
            </a:r>
          </a:p>
          <a:p>
            <a:pPr>
              <a:lnSpc>
                <a:spcPct val="90000"/>
              </a:lnSpc>
            </a:pPr>
            <a:r>
              <a:rPr lang="en-US" sz="2000"/>
              <a:t>Information and the behavior related to it should reside within the same class</a:t>
            </a:r>
          </a:p>
          <a:p>
            <a:pPr>
              <a:lnSpc>
                <a:spcPct val="90000"/>
              </a:lnSpc>
            </a:pPr>
            <a:r>
              <a:rPr lang="en-US" sz="2000"/>
              <a:t>Information about one thing should be localized with a single class, not distributed across multiple classes.</a:t>
            </a:r>
            <a:r>
              <a:rPr lang="en-US" sz="2000" b="1"/>
              <a:t> </a:t>
            </a:r>
          </a:p>
          <a:p>
            <a:pPr>
              <a:lnSpc>
                <a:spcPct val="90000"/>
              </a:lnSpc>
            </a:pPr>
            <a:r>
              <a:rPr lang="en-US" sz="2000"/>
              <a:t>Responsibilities should be shared among related classes, when appropriate.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51FEF89C-502D-4F15-A957-86E58226EEFC}" type="slidenum">
              <a:rPr lang="en-US"/>
              <a:pPr/>
              <a:t>33</a:t>
            </a:fld>
            <a:endParaRPr lang="en-US"/>
          </a:p>
        </p:txBody>
      </p:sp>
      <p:sp>
        <p:nvSpPr>
          <p:cNvPr id="276482" name="Rectangle 2"/>
          <p:cNvSpPr>
            <a:spLocks noGrp="1" noChangeArrowheads="1"/>
          </p:cNvSpPr>
          <p:nvPr>
            <p:ph type="title"/>
          </p:nvPr>
        </p:nvSpPr>
        <p:spPr>
          <a:xfrm>
            <a:off x="1219200" y="1143000"/>
            <a:ext cx="3614738" cy="633413"/>
          </a:xfrm>
        </p:spPr>
        <p:txBody>
          <a:bodyPr/>
          <a:lstStyle/>
          <a:p>
            <a:r>
              <a:rPr lang="en-US"/>
              <a:t>Collaborations</a:t>
            </a:r>
          </a:p>
        </p:txBody>
      </p:sp>
      <p:sp>
        <p:nvSpPr>
          <p:cNvPr id="276483" name="Rectangle 3"/>
          <p:cNvSpPr>
            <a:spLocks noGrp="1" noChangeArrowheads="1"/>
          </p:cNvSpPr>
          <p:nvPr>
            <p:ph type="body" idx="1"/>
          </p:nvPr>
        </p:nvSpPr>
        <p:spPr>
          <a:xfrm>
            <a:off x="1828800" y="1905000"/>
            <a:ext cx="6934200" cy="3505200"/>
          </a:xfrm>
        </p:spPr>
        <p:txBody>
          <a:bodyPr/>
          <a:lstStyle/>
          <a:p>
            <a:r>
              <a:rPr lang="en-US" sz="1800"/>
              <a:t>Classes fulfill their responsibilities in one of two ways:</a:t>
            </a:r>
          </a:p>
          <a:p>
            <a:pPr lvl="1"/>
            <a:r>
              <a:rPr lang="en-US" sz="1600"/>
              <a:t> A class can use its own operations to manipulate its own attributes, thereby fulfilling a particular responsibility, or </a:t>
            </a:r>
          </a:p>
          <a:p>
            <a:pPr lvl="1"/>
            <a:r>
              <a:rPr lang="en-US" sz="1600"/>
              <a:t> a class can collaborate with other classes.</a:t>
            </a:r>
          </a:p>
          <a:p>
            <a:r>
              <a:rPr lang="en-US" sz="1800"/>
              <a:t>Collaborations identify relationships between classes</a:t>
            </a:r>
          </a:p>
          <a:p>
            <a:r>
              <a:rPr lang="en-US" sz="1800"/>
              <a:t>Collaborations are identified by determining whether a class can fulfill each responsibility itself</a:t>
            </a:r>
          </a:p>
          <a:p>
            <a:r>
              <a:rPr lang="en-US" sz="1800"/>
              <a:t>three different generic relationships between classes [WIR90]: </a:t>
            </a:r>
          </a:p>
          <a:p>
            <a:pPr lvl="1"/>
            <a:r>
              <a:rPr lang="en-US" sz="1600"/>
              <a:t> the </a:t>
            </a:r>
            <a:r>
              <a:rPr lang="en-US" sz="1600" i="1">
                <a:solidFill>
                  <a:schemeClr val="folHlink"/>
                </a:solidFill>
              </a:rPr>
              <a:t>is-part-of</a:t>
            </a:r>
            <a:r>
              <a:rPr lang="en-US" sz="1600" i="1"/>
              <a:t> </a:t>
            </a:r>
            <a:r>
              <a:rPr lang="en-US" sz="1600"/>
              <a:t>relationship</a:t>
            </a:r>
          </a:p>
          <a:p>
            <a:pPr lvl="1"/>
            <a:r>
              <a:rPr lang="en-US" sz="1600"/>
              <a:t> the </a:t>
            </a:r>
            <a:r>
              <a:rPr lang="en-US" sz="1600" i="1">
                <a:solidFill>
                  <a:schemeClr val="folHlink"/>
                </a:solidFill>
              </a:rPr>
              <a:t>has-knowledge-of</a:t>
            </a:r>
            <a:r>
              <a:rPr lang="en-US" sz="1600"/>
              <a:t> relationship</a:t>
            </a:r>
          </a:p>
          <a:p>
            <a:pPr lvl="1"/>
            <a:r>
              <a:rPr lang="en-US" sz="1600"/>
              <a:t> the </a:t>
            </a:r>
            <a:r>
              <a:rPr lang="en-US" sz="1600" i="1">
                <a:solidFill>
                  <a:schemeClr val="folHlink"/>
                </a:solidFill>
              </a:rPr>
              <a:t>depends-upon</a:t>
            </a:r>
            <a:r>
              <a:rPr lang="en-US" sz="1600" i="1"/>
              <a:t> </a:t>
            </a:r>
            <a:r>
              <a:rPr lang="en-US" sz="1600"/>
              <a:t>relationship</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54BEF3B-8DD7-4CA0-A0A2-CC5FB2859D71}" type="slidenum">
              <a:rPr lang="en-US"/>
              <a:pPr/>
              <a:t>34</a:t>
            </a:fld>
            <a:endParaRPr lang="en-US"/>
          </a:p>
        </p:txBody>
      </p:sp>
      <p:sp>
        <p:nvSpPr>
          <p:cNvPr id="277507" name="Rectangle 3"/>
          <p:cNvSpPr>
            <a:spLocks noGrp="1" noChangeArrowheads="1"/>
          </p:cNvSpPr>
          <p:nvPr>
            <p:ph type="title"/>
          </p:nvPr>
        </p:nvSpPr>
        <p:spPr>
          <a:xfrm>
            <a:off x="1219200" y="990600"/>
            <a:ext cx="6977063" cy="703263"/>
          </a:xfrm>
        </p:spPr>
        <p:txBody>
          <a:bodyPr/>
          <a:lstStyle/>
          <a:p>
            <a:r>
              <a:rPr lang="en-US"/>
              <a:t>Composite Aggregate Class</a:t>
            </a:r>
          </a:p>
        </p:txBody>
      </p:sp>
      <p:pic>
        <p:nvPicPr>
          <p:cNvPr id="277508" name="Picture 4"/>
          <p:cNvPicPr>
            <a:picLocks noChangeAspect="1" noChangeArrowheads="1"/>
          </p:cNvPicPr>
          <p:nvPr/>
        </p:nvPicPr>
        <p:blipFill>
          <a:blip r:embed="rId2" cstate="print"/>
          <a:srcRect/>
          <a:stretch>
            <a:fillRect/>
          </a:stretch>
        </p:blipFill>
        <p:spPr bwMode="auto">
          <a:xfrm>
            <a:off x="2209800" y="2057400"/>
            <a:ext cx="5295900" cy="4043363"/>
          </a:xfrm>
          <a:prstGeom prst="rect">
            <a:avLst/>
          </a:prstGeom>
          <a:noFill/>
          <a:ln w="12700">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B7AED80A-A078-486C-9B3D-20BCDBD78042}" type="slidenum">
              <a:rPr lang="en-US"/>
              <a:pPr/>
              <a:t>35</a:t>
            </a:fld>
            <a:endParaRPr lang="en-US"/>
          </a:p>
        </p:txBody>
      </p:sp>
      <p:sp>
        <p:nvSpPr>
          <p:cNvPr id="280578" name="Rectangle 2"/>
          <p:cNvSpPr>
            <a:spLocks noGrp="1" noChangeArrowheads="1"/>
          </p:cNvSpPr>
          <p:nvPr>
            <p:ph type="title"/>
          </p:nvPr>
        </p:nvSpPr>
        <p:spPr>
          <a:xfrm>
            <a:off x="1219200" y="1066800"/>
            <a:ext cx="7165975" cy="627063"/>
          </a:xfrm>
        </p:spPr>
        <p:txBody>
          <a:bodyPr/>
          <a:lstStyle/>
          <a:p>
            <a:r>
              <a:rPr lang="en-US" sz="3600"/>
              <a:t>Associations and Dependencies</a:t>
            </a:r>
            <a:endParaRPr lang="en-US"/>
          </a:p>
        </p:txBody>
      </p:sp>
      <p:sp>
        <p:nvSpPr>
          <p:cNvPr id="280579" name="Rectangle 3"/>
          <p:cNvSpPr>
            <a:spLocks noGrp="1" noChangeArrowheads="1"/>
          </p:cNvSpPr>
          <p:nvPr>
            <p:ph type="body" idx="1"/>
          </p:nvPr>
        </p:nvSpPr>
        <p:spPr/>
        <p:txBody>
          <a:bodyPr/>
          <a:lstStyle/>
          <a:p>
            <a:r>
              <a:rPr lang="en-US"/>
              <a:t>Two analysis classes are often related to one another in some fashion</a:t>
            </a:r>
          </a:p>
          <a:p>
            <a:pPr lvl="1"/>
            <a:r>
              <a:rPr lang="en-US"/>
              <a:t> In UML these relationships are called </a:t>
            </a:r>
            <a:r>
              <a:rPr lang="en-US" i="1">
                <a:solidFill>
                  <a:schemeClr val="folHlink"/>
                </a:solidFill>
              </a:rPr>
              <a:t>associations</a:t>
            </a:r>
          </a:p>
          <a:p>
            <a:pPr lvl="1"/>
            <a:r>
              <a:rPr lang="en-US"/>
              <a:t>Associations can be refined by indicating</a:t>
            </a:r>
            <a:r>
              <a:rPr lang="en-US" i="1"/>
              <a:t> </a:t>
            </a:r>
            <a:r>
              <a:rPr lang="en-US" i="1">
                <a:solidFill>
                  <a:schemeClr val="folHlink"/>
                </a:solidFill>
              </a:rPr>
              <a:t>multiplicity </a:t>
            </a:r>
            <a:r>
              <a:rPr lang="en-US"/>
              <a:t>(the term</a:t>
            </a:r>
            <a:r>
              <a:rPr lang="en-US">
                <a:solidFill>
                  <a:schemeClr val="folHlink"/>
                </a:solidFill>
              </a:rPr>
              <a:t> </a:t>
            </a:r>
            <a:r>
              <a:rPr lang="en-US" i="1">
                <a:solidFill>
                  <a:schemeClr val="folHlink"/>
                </a:solidFill>
              </a:rPr>
              <a:t>cardinality</a:t>
            </a:r>
            <a:r>
              <a:rPr lang="en-US">
                <a:solidFill>
                  <a:srgbClr val="F3FF07"/>
                </a:solidFill>
              </a:rPr>
              <a:t> </a:t>
            </a:r>
            <a:r>
              <a:rPr lang="en-US"/>
              <a:t>is used in data modeling</a:t>
            </a:r>
          </a:p>
          <a:p>
            <a:r>
              <a:rPr lang="en-US"/>
              <a:t>In many instances, a client-server relationship exists between two analysis classes. </a:t>
            </a:r>
          </a:p>
          <a:p>
            <a:pPr lvl="1"/>
            <a:r>
              <a:rPr lang="en-US"/>
              <a:t>In such cases, a client-class depends on the server-class in some way and a </a:t>
            </a:r>
            <a:r>
              <a:rPr lang="en-US" i="1">
                <a:solidFill>
                  <a:schemeClr val="folHlink"/>
                </a:solidFill>
              </a:rPr>
              <a:t>dependency relationship</a:t>
            </a:r>
            <a:r>
              <a:rPr lang="en-US"/>
              <a:t> is established</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ADC6D5D5-343C-4FA3-8E81-20AB450051D2}" type="slidenum">
              <a:rPr lang="en-US"/>
              <a:pPr/>
              <a:t>36</a:t>
            </a:fld>
            <a:endParaRPr lang="en-US"/>
          </a:p>
        </p:txBody>
      </p:sp>
      <p:sp>
        <p:nvSpPr>
          <p:cNvPr id="281603" name="Rectangle 3"/>
          <p:cNvSpPr>
            <a:spLocks noGrp="1" noChangeArrowheads="1"/>
          </p:cNvSpPr>
          <p:nvPr>
            <p:ph type="title"/>
          </p:nvPr>
        </p:nvSpPr>
        <p:spPr>
          <a:xfrm>
            <a:off x="1219200" y="990600"/>
            <a:ext cx="3271838" cy="685800"/>
          </a:xfrm>
        </p:spPr>
        <p:txBody>
          <a:bodyPr/>
          <a:lstStyle/>
          <a:p>
            <a:r>
              <a:rPr lang="en-US"/>
              <a:t>Multiplicity</a:t>
            </a:r>
          </a:p>
        </p:txBody>
      </p:sp>
      <p:pic>
        <p:nvPicPr>
          <p:cNvPr id="281604" name="Picture 4"/>
          <p:cNvPicPr>
            <a:picLocks noChangeAspect="1" noChangeArrowheads="1"/>
          </p:cNvPicPr>
          <p:nvPr/>
        </p:nvPicPr>
        <p:blipFill>
          <a:blip r:embed="rId2" cstate="print"/>
          <a:srcRect/>
          <a:stretch>
            <a:fillRect/>
          </a:stretch>
        </p:blipFill>
        <p:spPr bwMode="auto">
          <a:xfrm>
            <a:off x="2438400" y="1981200"/>
            <a:ext cx="3949700" cy="3771900"/>
          </a:xfrm>
          <a:prstGeom prst="rect">
            <a:avLst/>
          </a:prstGeom>
          <a:noFill/>
          <a:ln w="12700">
            <a:noFill/>
            <a:miter lim="800000"/>
            <a:headEnd/>
            <a:tailEnd/>
          </a:ln>
          <a:effectLst/>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D3B389D1-C624-4B9B-9197-0804EC58E18A}" type="slidenum">
              <a:rPr lang="en-US"/>
              <a:pPr/>
              <a:t>37</a:t>
            </a:fld>
            <a:endParaRPr lang="en-US"/>
          </a:p>
        </p:txBody>
      </p:sp>
      <p:sp>
        <p:nvSpPr>
          <p:cNvPr id="282627" name="Rectangle 3"/>
          <p:cNvSpPr>
            <a:spLocks noGrp="1" noChangeArrowheads="1"/>
          </p:cNvSpPr>
          <p:nvPr>
            <p:ph type="title"/>
          </p:nvPr>
        </p:nvSpPr>
        <p:spPr>
          <a:xfrm>
            <a:off x="1219200" y="1143000"/>
            <a:ext cx="3614738" cy="633413"/>
          </a:xfrm>
        </p:spPr>
        <p:txBody>
          <a:bodyPr/>
          <a:lstStyle/>
          <a:p>
            <a:r>
              <a:rPr lang="en-US"/>
              <a:t>Dependencies</a:t>
            </a:r>
          </a:p>
        </p:txBody>
      </p:sp>
      <p:pic>
        <p:nvPicPr>
          <p:cNvPr id="282628" name="Picture 4"/>
          <p:cNvPicPr>
            <a:picLocks noChangeAspect="1" noChangeArrowheads="1"/>
          </p:cNvPicPr>
          <p:nvPr/>
        </p:nvPicPr>
        <p:blipFill>
          <a:blip r:embed="rId2" cstate="print"/>
          <a:srcRect/>
          <a:stretch>
            <a:fillRect/>
          </a:stretch>
        </p:blipFill>
        <p:spPr bwMode="auto">
          <a:xfrm>
            <a:off x="2297113" y="2624138"/>
            <a:ext cx="4546600" cy="1614487"/>
          </a:xfrm>
          <a:prstGeom prst="rect">
            <a:avLst/>
          </a:prstGeom>
          <a:noFill/>
          <a:ln w="12700">
            <a:noFill/>
            <a:miter lim="800000"/>
            <a:headEnd/>
            <a:tailEnd/>
          </a:ln>
          <a:effec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E7C3F42-3FE1-4167-8665-E7B7965B08BD}" type="slidenum">
              <a:rPr lang="en-US"/>
              <a:pPr/>
              <a:t>38</a:t>
            </a:fld>
            <a:endParaRPr lang="en-US"/>
          </a:p>
        </p:txBody>
      </p:sp>
      <p:sp>
        <p:nvSpPr>
          <p:cNvPr id="283650" name="Rectangle 2"/>
          <p:cNvSpPr>
            <a:spLocks noGrp="1" noChangeArrowheads="1"/>
          </p:cNvSpPr>
          <p:nvPr>
            <p:ph type="title"/>
          </p:nvPr>
        </p:nvSpPr>
        <p:spPr>
          <a:xfrm>
            <a:off x="1219200" y="1066800"/>
            <a:ext cx="4565650" cy="633413"/>
          </a:xfrm>
        </p:spPr>
        <p:txBody>
          <a:bodyPr/>
          <a:lstStyle/>
          <a:p>
            <a:r>
              <a:rPr lang="en-US"/>
              <a:t>Analysis Packages</a:t>
            </a:r>
          </a:p>
        </p:txBody>
      </p:sp>
      <p:sp>
        <p:nvSpPr>
          <p:cNvPr id="283651" name="Rectangle 3"/>
          <p:cNvSpPr>
            <a:spLocks noGrp="1" noChangeArrowheads="1"/>
          </p:cNvSpPr>
          <p:nvPr>
            <p:ph type="body" idx="1"/>
          </p:nvPr>
        </p:nvSpPr>
        <p:spPr/>
        <p:txBody>
          <a:bodyPr/>
          <a:lstStyle/>
          <a:p>
            <a:pPr>
              <a:lnSpc>
                <a:spcPct val="90000"/>
              </a:lnSpc>
            </a:pPr>
            <a:r>
              <a:rPr lang="en-US" sz="2000"/>
              <a:t>Various elements of the analysis model (e.g., use-cases, analysis classes) are categorized in a manner that packages them as a grouping</a:t>
            </a:r>
          </a:p>
          <a:p>
            <a:pPr>
              <a:lnSpc>
                <a:spcPct val="90000"/>
              </a:lnSpc>
            </a:pPr>
            <a:r>
              <a:rPr lang="en-US" sz="2000"/>
              <a:t>The plus sign preceding the analysis class name in each package indicates that the classes have public visibility and are therefore accessible from other packages.</a:t>
            </a:r>
          </a:p>
          <a:p>
            <a:pPr>
              <a:lnSpc>
                <a:spcPct val="90000"/>
              </a:lnSpc>
              <a:spcBef>
                <a:spcPts val="300"/>
              </a:spcBef>
            </a:pPr>
            <a:r>
              <a:rPr lang="en-US" sz="2000"/>
              <a:t>Other symbols can precede an element within a package. A minus sign indicates that an element is hidden from all other packages and a # symbol indicates that an element is accessible only to packages contained within a given package.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3ED6F138-0628-463E-9C6E-179D081A0811}" type="slidenum">
              <a:rPr lang="en-US"/>
              <a:pPr/>
              <a:t>39</a:t>
            </a:fld>
            <a:endParaRPr lang="en-US"/>
          </a:p>
        </p:txBody>
      </p:sp>
      <p:sp>
        <p:nvSpPr>
          <p:cNvPr id="284675" name="Rectangle 1027"/>
          <p:cNvSpPr>
            <a:spLocks noGrp="1" noChangeArrowheads="1"/>
          </p:cNvSpPr>
          <p:nvPr>
            <p:ph type="title"/>
          </p:nvPr>
        </p:nvSpPr>
        <p:spPr>
          <a:xfrm>
            <a:off x="1219200" y="990600"/>
            <a:ext cx="5603875" cy="685800"/>
          </a:xfrm>
        </p:spPr>
        <p:txBody>
          <a:bodyPr/>
          <a:lstStyle/>
          <a:p>
            <a:pPr>
              <a:spcBef>
                <a:spcPts val="300"/>
              </a:spcBef>
            </a:pPr>
            <a:r>
              <a:rPr lang="en-US"/>
              <a:t>Analysis Packages</a:t>
            </a:r>
          </a:p>
        </p:txBody>
      </p:sp>
      <p:pic>
        <p:nvPicPr>
          <p:cNvPr id="284676" name="Picture 1028"/>
          <p:cNvPicPr>
            <a:picLocks noChangeAspect="1" noChangeArrowheads="1"/>
          </p:cNvPicPr>
          <p:nvPr/>
        </p:nvPicPr>
        <p:blipFill>
          <a:blip r:embed="rId2" cstate="print"/>
          <a:srcRect/>
          <a:stretch>
            <a:fillRect/>
          </a:stretch>
        </p:blipFill>
        <p:spPr bwMode="auto">
          <a:xfrm>
            <a:off x="3048000" y="1905000"/>
            <a:ext cx="4124325" cy="4800600"/>
          </a:xfrm>
          <a:prstGeom prst="rect">
            <a:avLst/>
          </a:prstGeom>
          <a:noFill/>
          <a:ln w="12700">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6AAAEDA-E874-47F1-BD58-8B36D1AB1C46}" type="slidenum">
              <a:rPr lang="en-US"/>
              <a:pPr/>
              <a:t>4</a:t>
            </a:fld>
            <a:endParaRPr lang="en-US"/>
          </a:p>
        </p:txBody>
      </p:sp>
      <p:sp>
        <p:nvSpPr>
          <p:cNvPr id="179202" name="Rectangle 2"/>
          <p:cNvSpPr>
            <a:spLocks noGrp="1" noChangeArrowheads="1"/>
          </p:cNvSpPr>
          <p:nvPr>
            <p:ph type="title"/>
          </p:nvPr>
        </p:nvSpPr>
        <p:spPr>
          <a:xfrm>
            <a:off x="1219200" y="1143000"/>
            <a:ext cx="5313363" cy="633413"/>
          </a:xfrm>
        </p:spPr>
        <p:txBody>
          <a:bodyPr/>
          <a:lstStyle/>
          <a:p>
            <a:r>
              <a:rPr lang="en-US"/>
              <a:t>Rules of Thumb</a:t>
            </a:r>
          </a:p>
        </p:txBody>
      </p:sp>
      <p:sp>
        <p:nvSpPr>
          <p:cNvPr id="179203" name="Rectangle 3"/>
          <p:cNvSpPr>
            <a:spLocks noGrp="1" noChangeArrowheads="1"/>
          </p:cNvSpPr>
          <p:nvPr>
            <p:ph type="body" idx="1"/>
          </p:nvPr>
        </p:nvSpPr>
        <p:spPr>
          <a:xfrm>
            <a:off x="1905000" y="1828800"/>
            <a:ext cx="6705600" cy="3657600"/>
          </a:xfrm>
        </p:spPr>
        <p:txBody>
          <a:bodyPr/>
          <a:lstStyle/>
          <a:p>
            <a:pPr>
              <a:lnSpc>
                <a:spcPct val="90000"/>
              </a:lnSpc>
              <a:spcBef>
                <a:spcPts val="300"/>
              </a:spcBef>
            </a:pPr>
            <a:r>
              <a:rPr lang="en-US" sz="1800"/>
              <a:t>The model should focus on requirements that are visible within the problem or business domain. The level of abstraction should be relatively high. </a:t>
            </a:r>
            <a:endParaRPr lang="en-US" sz="1800">
              <a:cs typeface="Times" pitchFamily="-128" charset="0"/>
              <a:sym typeface="Symbol" pitchFamily="-128" charset="2"/>
            </a:endParaRPr>
          </a:p>
          <a:p>
            <a:pPr>
              <a:lnSpc>
                <a:spcPct val="90000"/>
              </a:lnSpc>
              <a:spcBef>
                <a:spcPts val="300"/>
              </a:spcBef>
            </a:pPr>
            <a:r>
              <a:rPr lang="en-US" sz="1800"/>
              <a:t>Each element of the analysis model should add to an overall understanding of software requirements and provide insight into the information domain, function and behavior of the system.</a:t>
            </a:r>
          </a:p>
          <a:p>
            <a:pPr>
              <a:lnSpc>
                <a:spcPct val="90000"/>
              </a:lnSpc>
            </a:pPr>
            <a:r>
              <a:rPr lang="en-US" sz="1800"/>
              <a:t>Delay consideration of infrastructure and other non-functional models until design. </a:t>
            </a:r>
          </a:p>
          <a:p>
            <a:pPr>
              <a:lnSpc>
                <a:spcPct val="90000"/>
              </a:lnSpc>
            </a:pPr>
            <a:r>
              <a:rPr lang="en-US" sz="1800"/>
              <a:t>Minimize coupling throughout the system. </a:t>
            </a:r>
          </a:p>
          <a:p>
            <a:pPr>
              <a:lnSpc>
                <a:spcPct val="90000"/>
              </a:lnSpc>
            </a:pPr>
            <a:r>
              <a:rPr lang="en-US" sz="1800"/>
              <a:t>Be certain that the analysis model provides value to all stakeholders. </a:t>
            </a:r>
          </a:p>
          <a:p>
            <a:pPr>
              <a:lnSpc>
                <a:spcPct val="90000"/>
              </a:lnSpc>
            </a:pPr>
            <a:r>
              <a:rPr lang="en-US" sz="1800"/>
              <a:t>Keep the model as simple as it can be.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2EEF8C77-4135-4B85-9625-8E2E6EEB7A99}" type="slidenum">
              <a:rPr lang="en-US"/>
              <a:pPr/>
              <a:t>40</a:t>
            </a:fld>
            <a:endParaRPr lang="en-US"/>
          </a:p>
        </p:txBody>
      </p:sp>
      <p:sp>
        <p:nvSpPr>
          <p:cNvPr id="278530" name="Rectangle 2"/>
          <p:cNvSpPr>
            <a:spLocks noGrp="1" noChangeArrowheads="1"/>
          </p:cNvSpPr>
          <p:nvPr>
            <p:ph type="title"/>
          </p:nvPr>
        </p:nvSpPr>
        <p:spPr>
          <a:xfrm>
            <a:off x="1219200" y="1066800"/>
            <a:ext cx="6400800" cy="685800"/>
          </a:xfrm>
        </p:spPr>
        <p:txBody>
          <a:bodyPr/>
          <a:lstStyle/>
          <a:p>
            <a:r>
              <a:rPr lang="en-US"/>
              <a:t>Reviewing the CRC Model</a:t>
            </a:r>
          </a:p>
        </p:txBody>
      </p:sp>
      <p:sp>
        <p:nvSpPr>
          <p:cNvPr id="278531" name="Rectangle 3"/>
          <p:cNvSpPr>
            <a:spLocks noGrp="1" noChangeArrowheads="1"/>
          </p:cNvSpPr>
          <p:nvPr>
            <p:ph type="body" idx="1"/>
          </p:nvPr>
        </p:nvSpPr>
        <p:spPr>
          <a:xfrm>
            <a:off x="1828800" y="2057400"/>
            <a:ext cx="6934200" cy="3657600"/>
          </a:xfrm>
        </p:spPr>
        <p:txBody>
          <a:bodyPr/>
          <a:lstStyle/>
          <a:p>
            <a:pPr>
              <a:lnSpc>
                <a:spcPct val="90000"/>
              </a:lnSpc>
              <a:spcBef>
                <a:spcPts val="600"/>
              </a:spcBef>
            </a:pPr>
            <a:r>
              <a:rPr lang="en-US" sz="1400">
                <a:solidFill>
                  <a:schemeClr val="folHlink"/>
                </a:solidFill>
              </a:rPr>
              <a:t>All participants in the review (of the CRC model) are given a subset of the CRC model index cards.</a:t>
            </a:r>
            <a:r>
              <a:rPr lang="en-US" sz="1400"/>
              <a:t> </a:t>
            </a:r>
          </a:p>
          <a:p>
            <a:pPr lvl="1">
              <a:lnSpc>
                <a:spcPct val="90000"/>
              </a:lnSpc>
              <a:spcBef>
                <a:spcPts val="600"/>
              </a:spcBef>
            </a:pPr>
            <a:r>
              <a:rPr lang="en-US" sz="1400"/>
              <a:t>Cards that collaborate should be separated (i.e., no reviewer should have two cards that collaborate).</a:t>
            </a:r>
          </a:p>
          <a:p>
            <a:pPr>
              <a:lnSpc>
                <a:spcPct val="90000"/>
              </a:lnSpc>
              <a:spcBef>
                <a:spcPts val="300"/>
              </a:spcBef>
            </a:pPr>
            <a:r>
              <a:rPr lang="en-US" sz="1400">
                <a:solidFill>
                  <a:schemeClr val="folHlink"/>
                </a:solidFill>
              </a:rPr>
              <a:t>All use-case scenarios (and corresponding use-case diagrams) should be organized into categories.</a:t>
            </a:r>
          </a:p>
          <a:p>
            <a:pPr>
              <a:lnSpc>
                <a:spcPct val="90000"/>
              </a:lnSpc>
            </a:pPr>
            <a:r>
              <a:rPr lang="en-US" sz="1400">
                <a:solidFill>
                  <a:schemeClr val="folHlink"/>
                </a:solidFill>
              </a:rPr>
              <a:t>The review leader reads the use-case deliberately. </a:t>
            </a:r>
            <a:endParaRPr lang="en-US" sz="1400"/>
          </a:p>
          <a:p>
            <a:pPr lvl="1">
              <a:lnSpc>
                <a:spcPct val="90000"/>
              </a:lnSpc>
            </a:pPr>
            <a:r>
              <a:rPr lang="en-US" sz="1400"/>
              <a:t>As the review leader comes to a named object, she passes a token to the person holding the corresponding class index card.</a:t>
            </a:r>
          </a:p>
          <a:p>
            <a:pPr>
              <a:lnSpc>
                <a:spcPct val="90000"/>
              </a:lnSpc>
            </a:pPr>
            <a:r>
              <a:rPr lang="en-US" sz="1400">
                <a:solidFill>
                  <a:schemeClr val="folHlink"/>
                </a:solidFill>
              </a:rPr>
              <a:t>When the token is passed, the holder of the class card is asked to describe the responsibilities noted on the card.</a:t>
            </a:r>
          </a:p>
          <a:p>
            <a:pPr lvl="1">
              <a:lnSpc>
                <a:spcPct val="90000"/>
              </a:lnSpc>
            </a:pPr>
            <a:r>
              <a:rPr lang="en-US" sz="1400"/>
              <a:t> The group determines whether one (or more) of the responsibilities satisfies the use-case requirement.</a:t>
            </a:r>
          </a:p>
          <a:p>
            <a:pPr>
              <a:lnSpc>
                <a:spcPct val="90000"/>
              </a:lnSpc>
            </a:pPr>
            <a:r>
              <a:rPr lang="en-US" sz="1400">
                <a:solidFill>
                  <a:schemeClr val="folHlink"/>
                </a:solidFill>
              </a:rPr>
              <a:t>If the responsibilities and collaborations noted on the index cards cannot accommodate the use-case, modifications are made to the cards.</a:t>
            </a:r>
          </a:p>
          <a:p>
            <a:pPr lvl="1">
              <a:lnSpc>
                <a:spcPct val="90000"/>
              </a:lnSpc>
            </a:pPr>
            <a:r>
              <a:rPr lang="en-US" sz="1400"/>
              <a:t>This may include the definition of new classes (and corresponding CRC index cards) or the specification of new or revised responsibilities or collaborations on existing cards.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4"/>
          <p:cNvSpPr>
            <a:spLocks noGrp="1"/>
          </p:cNvSpPr>
          <p:nvPr>
            <p:ph type="sldNum" sz="quarter" idx="11"/>
          </p:nvPr>
        </p:nvSpPr>
        <p:spPr/>
        <p:txBody>
          <a:bodyPr/>
          <a:lstStyle/>
          <a:p>
            <a:fld id="{124D6366-F4F7-44FA-93F1-84C3668924B4}" type="slidenum">
              <a:rPr lang="en-US"/>
              <a:pPr/>
              <a:t>5</a:t>
            </a:fld>
            <a:endParaRPr lang="en-US"/>
          </a:p>
        </p:txBody>
      </p:sp>
      <p:sp>
        <p:nvSpPr>
          <p:cNvPr id="180226" name="Rectangle 2"/>
          <p:cNvSpPr>
            <a:spLocks noGrp="1" noChangeArrowheads="1"/>
          </p:cNvSpPr>
          <p:nvPr>
            <p:ph type="title"/>
          </p:nvPr>
        </p:nvSpPr>
        <p:spPr>
          <a:xfrm>
            <a:off x="1219200" y="1066800"/>
            <a:ext cx="4051300" cy="633413"/>
          </a:xfrm>
        </p:spPr>
        <p:txBody>
          <a:bodyPr/>
          <a:lstStyle/>
          <a:p>
            <a:r>
              <a:rPr lang="en-US"/>
              <a:t>Domain Analysis</a:t>
            </a:r>
          </a:p>
        </p:txBody>
      </p:sp>
      <p:sp>
        <p:nvSpPr>
          <p:cNvPr id="180227" name="Text Box 3"/>
          <p:cNvSpPr txBox="1">
            <a:spLocks noChangeArrowheads="1"/>
          </p:cNvSpPr>
          <p:nvPr/>
        </p:nvSpPr>
        <p:spPr bwMode="auto">
          <a:xfrm>
            <a:off x="1600200" y="1905000"/>
            <a:ext cx="6502400" cy="2835275"/>
          </a:xfrm>
          <a:prstGeom prst="rect">
            <a:avLst/>
          </a:prstGeom>
          <a:noFill/>
          <a:ln w="12700">
            <a:noFill/>
            <a:miter lim="800000"/>
            <a:headEnd/>
            <a:tailEnd/>
          </a:ln>
          <a:effectLst/>
        </p:spPr>
        <p:txBody>
          <a:bodyPr>
            <a:spAutoFit/>
          </a:bodyPr>
          <a:lstStyle/>
          <a:p>
            <a:pPr>
              <a:spcBef>
                <a:spcPts val="600"/>
              </a:spcBef>
            </a:pPr>
            <a:r>
              <a:rPr lang="en-US" sz="2000">
                <a:effectLst>
                  <a:outerShdw blurRad="38100" dist="38100" dir="2700000" algn="tl">
                    <a:srgbClr val="FFFFFF"/>
                  </a:outerShdw>
                </a:effectLst>
                <a:latin typeface="Palatino" pitchFamily="-128" charset="0"/>
              </a:rPr>
              <a:t>Software domain analysis is the identification, analysis, and specification of common requirements from a specific application domain, typically for reuse on multiple projects within that application domain . . . [Object-oriented domain analysis is] the identification, analysis, and specification of common, reusable capabilities within a specific application domain, in terms of common objects, classes, subassemblies, and frameworks . . .</a:t>
            </a:r>
            <a:endParaRPr lang="en-US" sz="1800">
              <a:latin typeface="Helvetica" pitchFamily="-128" charset="0"/>
            </a:endParaRPr>
          </a:p>
        </p:txBody>
      </p:sp>
      <p:sp>
        <p:nvSpPr>
          <p:cNvPr id="180228" name="Text Box 4"/>
          <p:cNvSpPr txBox="1">
            <a:spLocks noChangeArrowheads="1"/>
          </p:cNvSpPr>
          <p:nvPr/>
        </p:nvSpPr>
        <p:spPr bwMode="auto">
          <a:xfrm>
            <a:off x="4232275" y="4772025"/>
            <a:ext cx="2720975" cy="339725"/>
          </a:xfrm>
          <a:prstGeom prst="rect">
            <a:avLst/>
          </a:prstGeom>
          <a:noFill/>
          <a:ln w="12700">
            <a:noFill/>
            <a:miter lim="800000"/>
            <a:headEnd/>
            <a:tailEnd/>
          </a:ln>
          <a:effectLst/>
        </p:spPr>
        <p:txBody>
          <a:bodyPr>
            <a:spAutoFit/>
          </a:bodyPr>
          <a:lstStyle/>
          <a:p>
            <a:pPr>
              <a:lnSpc>
                <a:spcPct val="90000"/>
              </a:lnSpc>
              <a:spcBef>
                <a:spcPct val="50000"/>
              </a:spcBef>
            </a:pPr>
            <a:r>
              <a:rPr lang="en-US" sz="1800" b="1" i="1">
                <a:solidFill>
                  <a:schemeClr val="folHlink"/>
                </a:solidFill>
                <a:latin typeface="Helvetica" pitchFamily="-128" charset="0"/>
              </a:rPr>
              <a:t>Donald Firesmith</a:t>
            </a:r>
            <a:endParaRPr lang="en-US" sz="1800" b="1">
              <a:solidFill>
                <a:schemeClr val="folHlink"/>
              </a:solidFill>
              <a:latin typeface="Helvetica" pitchFamily="-12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8490DD1A-23A9-40C7-920B-47400848FDF7}" type="slidenum">
              <a:rPr lang="en-US"/>
              <a:pPr/>
              <a:t>6</a:t>
            </a:fld>
            <a:endParaRPr lang="en-US"/>
          </a:p>
        </p:txBody>
      </p:sp>
      <p:sp>
        <p:nvSpPr>
          <p:cNvPr id="181250" name="Rectangle 2"/>
          <p:cNvSpPr>
            <a:spLocks noGrp="1" noChangeArrowheads="1"/>
          </p:cNvSpPr>
          <p:nvPr>
            <p:ph type="title"/>
          </p:nvPr>
        </p:nvSpPr>
        <p:spPr>
          <a:xfrm>
            <a:off x="1219200" y="1143000"/>
            <a:ext cx="4051300" cy="633413"/>
          </a:xfrm>
        </p:spPr>
        <p:txBody>
          <a:bodyPr/>
          <a:lstStyle/>
          <a:p>
            <a:r>
              <a:rPr lang="en-US"/>
              <a:t>Domain Analysis</a:t>
            </a:r>
          </a:p>
        </p:txBody>
      </p:sp>
      <p:sp>
        <p:nvSpPr>
          <p:cNvPr id="181251" name="Rectangle 3"/>
          <p:cNvSpPr>
            <a:spLocks noGrp="1" noChangeArrowheads="1"/>
          </p:cNvSpPr>
          <p:nvPr>
            <p:ph type="body" idx="1"/>
          </p:nvPr>
        </p:nvSpPr>
        <p:spPr>
          <a:xfrm>
            <a:off x="1676400" y="1905000"/>
            <a:ext cx="6858000" cy="2428875"/>
          </a:xfrm>
        </p:spPr>
        <p:txBody>
          <a:bodyPr/>
          <a:lstStyle/>
          <a:p>
            <a:r>
              <a:rPr lang="en-US"/>
              <a:t>Define the domain to be investigated.</a:t>
            </a:r>
          </a:p>
          <a:p>
            <a:r>
              <a:rPr lang="en-US"/>
              <a:t>Collect a representative sample of applications in the domain.</a:t>
            </a:r>
          </a:p>
          <a:p>
            <a:r>
              <a:rPr lang="en-US"/>
              <a:t>Analyze each application in the sample.</a:t>
            </a:r>
          </a:p>
          <a:p>
            <a:r>
              <a:rPr lang="en-US"/>
              <a:t>Develop an analysis model for the objects.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C18AA955-4312-4E26-A764-E9B837EDFFB5}" type="slidenum">
              <a:rPr lang="en-US"/>
              <a:pPr/>
              <a:t>7</a:t>
            </a:fld>
            <a:endParaRPr lang="en-US"/>
          </a:p>
        </p:txBody>
      </p:sp>
      <p:sp>
        <p:nvSpPr>
          <p:cNvPr id="251906" name="Rectangle 2"/>
          <p:cNvSpPr>
            <a:spLocks noGrp="1" noChangeArrowheads="1"/>
          </p:cNvSpPr>
          <p:nvPr>
            <p:ph type="title"/>
          </p:nvPr>
        </p:nvSpPr>
        <p:spPr>
          <a:xfrm>
            <a:off x="1219200" y="990600"/>
            <a:ext cx="7391400" cy="633413"/>
          </a:xfrm>
        </p:spPr>
        <p:txBody>
          <a:bodyPr/>
          <a:lstStyle/>
          <a:p>
            <a:r>
              <a:rPr lang="en-US" sz="3200"/>
              <a:t>Elements of Requirements Analysis</a:t>
            </a:r>
          </a:p>
        </p:txBody>
      </p:sp>
      <p:pic>
        <p:nvPicPr>
          <p:cNvPr id="251908" name="Picture 4" descr="Figure 6"/>
          <p:cNvPicPr>
            <a:picLocks noChangeAspect="1" noChangeArrowheads="1"/>
          </p:cNvPicPr>
          <p:nvPr/>
        </p:nvPicPr>
        <p:blipFill>
          <a:blip r:embed="rId2" cstate="print"/>
          <a:srcRect/>
          <a:stretch>
            <a:fillRect/>
          </a:stretch>
        </p:blipFill>
        <p:spPr bwMode="auto">
          <a:xfrm>
            <a:off x="2590800" y="1905000"/>
            <a:ext cx="4495800" cy="4064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00C34DC2-4D8F-495B-A476-3EF14153E021}" type="slidenum">
              <a:rPr lang="en-US"/>
              <a:pPr/>
              <a:t>8</a:t>
            </a:fld>
            <a:endParaRPr lang="en-US"/>
          </a:p>
        </p:txBody>
      </p:sp>
      <p:sp>
        <p:nvSpPr>
          <p:cNvPr id="253955" name="Rectangle 3"/>
          <p:cNvSpPr>
            <a:spLocks noGrp="1" noChangeArrowheads="1"/>
          </p:cNvSpPr>
          <p:nvPr>
            <p:ph type="title"/>
          </p:nvPr>
        </p:nvSpPr>
        <p:spPr>
          <a:xfrm>
            <a:off x="1143000" y="1143000"/>
            <a:ext cx="6227763" cy="633413"/>
          </a:xfrm>
        </p:spPr>
        <p:txBody>
          <a:bodyPr/>
          <a:lstStyle/>
          <a:p>
            <a:r>
              <a:rPr lang="en-US"/>
              <a:t>Scenario-Based Modeling</a:t>
            </a:r>
          </a:p>
        </p:txBody>
      </p:sp>
      <p:sp>
        <p:nvSpPr>
          <p:cNvPr id="253956" name="Text Box 4"/>
          <p:cNvSpPr txBox="1">
            <a:spLocks noChangeArrowheads="1"/>
          </p:cNvSpPr>
          <p:nvPr/>
        </p:nvSpPr>
        <p:spPr bwMode="auto">
          <a:xfrm>
            <a:off x="1828800" y="2133600"/>
            <a:ext cx="6545263" cy="2625725"/>
          </a:xfrm>
          <a:prstGeom prst="rect">
            <a:avLst/>
          </a:prstGeom>
          <a:noFill/>
          <a:ln w="12700">
            <a:noFill/>
            <a:miter lim="800000"/>
            <a:headEnd/>
            <a:tailEnd/>
          </a:ln>
          <a:effectLst/>
        </p:spPr>
        <p:txBody>
          <a:bodyPr>
            <a:spAutoFit/>
          </a:bodyPr>
          <a:lstStyle/>
          <a:p>
            <a:pPr>
              <a:spcBef>
                <a:spcPts val="600"/>
              </a:spcBef>
              <a:spcAft>
                <a:spcPts val="600"/>
              </a:spcAft>
            </a:pPr>
            <a:r>
              <a:rPr lang="en-US" sz="2000">
                <a:effectLst>
                  <a:outerShdw blurRad="38100" dist="38100" dir="2700000" algn="tl">
                    <a:srgbClr val="FFFFFF"/>
                  </a:outerShdw>
                </a:effectLst>
              </a:rPr>
              <a:t>“[Use-cases] are simply an aid to defining what exists outside the system (actors) and what should be performed by the system (use-cases).” Ivar Jacobson</a:t>
            </a:r>
          </a:p>
          <a:p>
            <a:pPr lvl="1">
              <a:lnSpc>
                <a:spcPct val="90000"/>
              </a:lnSpc>
              <a:spcBef>
                <a:spcPct val="50000"/>
              </a:spcBef>
            </a:pPr>
            <a:r>
              <a:rPr lang="en-US" sz="1800" b="1">
                <a:solidFill>
                  <a:schemeClr val="folHlink"/>
                </a:solidFill>
              </a:rPr>
              <a:t>(1) What should we write about?</a:t>
            </a:r>
          </a:p>
          <a:p>
            <a:pPr lvl="1">
              <a:lnSpc>
                <a:spcPct val="90000"/>
              </a:lnSpc>
              <a:spcBef>
                <a:spcPct val="50000"/>
              </a:spcBef>
            </a:pPr>
            <a:r>
              <a:rPr lang="en-US" sz="1800" b="1">
                <a:solidFill>
                  <a:schemeClr val="folHlink"/>
                </a:solidFill>
              </a:rPr>
              <a:t>(2) How much should we write about it?</a:t>
            </a:r>
          </a:p>
          <a:p>
            <a:pPr lvl="1">
              <a:lnSpc>
                <a:spcPct val="90000"/>
              </a:lnSpc>
              <a:spcBef>
                <a:spcPct val="50000"/>
              </a:spcBef>
            </a:pPr>
            <a:r>
              <a:rPr lang="en-US" sz="1800" b="1">
                <a:solidFill>
                  <a:schemeClr val="folHlink"/>
                </a:solidFill>
              </a:rPr>
              <a:t>(3) How detailed should we make our description? </a:t>
            </a:r>
          </a:p>
          <a:p>
            <a:pPr lvl="1">
              <a:lnSpc>
                <a:spcPct val="90000"/>
              </a:lnSpc>
              <a:spcBef>
                <a:spcPct val="50000"/>
              </a:spcBef>
            </a:pPr>
            <a:r>
              <a:rPr lang="en-US" sz="1800" b="1">
                <a:solidFill>
                  <a:schemeClr val="folHlink"/>
                </a:solidFill>
              </a:rPr>
              <a:t>(4) How should we organize the description?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1"/>
          </p:nvPr>
        </p:nvSpPr>
        <p:spPr/>
        <p:txBody>
          <a:bodyPr/>
          <a:lstStyle/>
          <a:p>
            <a:fld id="{ED51EFD7-222D-4A1E-B7BF-CF6B2E3C6F4A}" type="slidenum">
              <a:rPr lang="en-US"/>
              <a:pPr/>
              <a:t>9</a:t>
            </a:fld>
            <a:endParaRPr lang="en-US"/>
          </a:p>
        </p:txBody>
      </p:sp>
      <p:sp>
        <p:nvSpPr>
          <p:cNvPr id="260098" name="Rectangle 2"/>
          <p:cNvSpPr>
            <a:spLocks noGrp="1" noChangeArrowheads="1"/>
          </p:cNvSpPr>
          <p:nvPr>
            <p:ph type="title"/>
          </p:nvPr>
        </p:nvSpPr>
        <p:spPr>
          <a:xfrm>
            <a:off x="1143000" y="1143000"/>
            <a:ext cx="6705600" cy="633413"/>
          </a:xfrm>
        </p:spPr>
        <p:txBody>
          <a:bodyPr/>
          <a:lstStyle/>
          <a:p>
            <a:r>
              <a:rPr lang="en-US"/>
              <a:t>What to Write About?</a:t>
            </a:r>
          </a:p>
        </p:txBody>
      </p:sp>
      <p:sp>
        <p:nvSpPr>
          <p:cNvPr id="260099" name="Rectangle 3"/>
          <p:cNvSpPr>
            <a:spLocks noGrp="1" noChangeArrowheads="1"/>
          </p:cNvSpPr>
          <p:nvPr>
            <p:ph type="body" idx="1"/>
          </p:nvPr>
        </p:nvSpPr>
        <p:spPr/>
        <p:txBody>
          <a:bodyPr/>
          <a:lstStyle/>
          <a:p>
            <a:pPr>
              <a:lnSpc>
                <a:spcPct val="90000"/>
              </a:lnSpc>
              <a:spcBef>
                <a:spcPts val="600"/>
              </a:spcBef>
            </a:pPr>
            <a:r>
              <a:rPr lang="en-US" sz="2000">
                <a:solidFill>
                  <a:schemeClr val="folHlink"/>
                </a:solidFill>
                <a:latin typeface="Arial" charset="0"/>
              </a:rPr>
              <a:t>Inception and elicitation</a:t>
            </a:r>
            <a:r>
              <a:rPr lang="en-US" sz="2000">
                <a:latin typeface="Arial" charset="0"/>
              </a:rPr>
              <a:t>—provide you with the information you’ll need to begin writing use cases. </a:t>
            </a:r>
          </a:p>
          <a:p>
            <a:pPr>
              <a:lnSpc>
                <a:spcPct val="90000"/>
              </a:lnSpc>
              <a:spcBef>
                <a:spcPts val="600"/>
              </a:spcBef>
            </a:pPr>
            <a:r>
              <a:rPr lang="en-US" sz="2000">
                <a:solidFill>
                  <a:schemeClr val="folHlink"/>
                </a:solidFill>
                <a:latin typeface="Arial" charset="0"/>
              </a:rPr>
              <a:t>Requirements gathering meetings, QFD, and other requirements engineering mechanisms</a:t>
            </a:r>
            <a:r>
              <a:rPr lang="en-US" sz="2000">
                <a:latin typeface="Arial" charset="0"/>
              </a:rPr>
              <a:t> are used to </a:t>
            </a:r>
          </a:p>
          <a:p>
            <a:pPr lvl="1">
              <a:lnSpc>
                <a:spcPct val="90000"/>
              </a:lnSpc>
              <a:spcBef>
                <a:spcPts val="600"/>
              </a:spcBef>
            </a:pPr>
            <a:r>
              <a:rPr lang="en-US" sz="1800">
                <a:latin typeface="Arial" charset="0"/>
              </a:rPr>
              <a:t>identify stakeholders</a:t>
            </a:r>
          </a:p>
          <a:p>
            <a:pPr lvl="1">
              <a:lnSpc>
                <a:spcPct val="90000"/>
              </a:lnSpc>
              <a:spcBef>
                <a:spcPts val="600"/>
              </a:spcBef>
            </a:pPr>
            <a:r>
              <a:rPr lang="en-US" sz="1800">
                <a:latin typeface="Arial" charset="0"/>
              </a:rPr>
              <a:t>define the scope of the problem</a:t>
            </a:r>
          </a:p>
          <a:p>
            <a:pPr lvl="1">
              <a:lnSpc>
                <a:spcPct val="90000"/>
              </a:lnSpc>
              <a:spcBef>
                <a:spcPts val="600"/>
              </a:spcBef>
            </a:pPr>
            <a:r>
              <a:rPr lang="en-US" sz="1800">
                <a:latin typeface="Arial" charset="0"/>
              </a:rPr>
              <a:t>specify overall operational goals</a:t>
            </a:r>
          </a:p>
          <a:p>
            <a:pPr lvl="1">
              <a:lnSpc>
                <a:spcPct val="90000"/>
              </a:lnSpc>
              <a:spcBef>
                <a:spcPts val="600"/>
              </a:spcBef>
            </a:pPr>
            <a:r>
              <a:rPr lang="en-US" sz="1800">
                <a:latin typeface="Arial" charset="0"/>
              </a:rPr>
              <a:t>establish priorities</a:t>
            </a:r>
          </a:p>
          <a:p>
            <a:pPr lvl="1">
              <a:lnSpc>
                <a:spcPct val="90000"/>
              </a:lnSpc>
              <a:spcBef>
                <a:spcPts val="600"/>
              </a:spcBef>
            </a:pPr>
            <a:r>
              <a:rPr lang="en-US" sz="1800">
                <a:latin typeface="Arial" charset="0"/>
              </a:rPr>
              <a:t>outline all known functional requirements, and </a:t>
            </a:r>
          </a:p>
          <a:p>
            <a:pPr lvl="1">
              <a:lnSpc>
                <a:spcPct val="90000"/>
              </a:lnSpc>
              <a:spcBef>
                <a:spcPts val="600"/>
              </a:spcBef>
            </a:pPr>
            <a:r>
              <a:rPr lang="en-US" sz="1800">
                <a:latin typeface="Arial" charset="0"/>
              </a:rPr>
              <a:t>describe the things (objects) that will be manipulated by the system. </a:t>
            </a:r>
          </a:p>
          <a:p>
            <a:pPr>
              <a:lnSpc>
                <a:spcPct val="90000"/>
              </a:lnSpc>
              <a:spcBef>
                <a:spcPts val="600"/>
              </a:spcBef>
            </a:pPr>
            <a:r>
              <a:rPr lang="en-US" sz="2000">
                <a:latin typeface="Arial" charset="0"/>
              </a:rPr>
              <a:t>To begin developing a set of use cases, </a:t>
            </a:r>
            <a:r>
              <a:rPr lang="en-US" sz="2000">
                <a:solidFill>
                  <a:schemeClr val="folHlink"/>
                </a:solidFill>
                <a:latin typeface="Arial" charset="0"/>
              </a:rPr>
              <a:t>list the functions or activities performed by a specific actor</a:t>
            </a:r>
            <a:r>
              <a:rPr lang="en-US" sz="2000">
                <a:latin typeface="Arial" charset="0"/>
              </a:rPr>
              <a:t>.</a:t>
            </a:r>
          </a:p>
        </p:txBody>
      </p:sp>
    </p:spTree>
  </p:cSld>
  <p:clrMapOvr>
    <a:masterClrMapping/>
  </p:clrMapOvr>
</p:sld>
</file>

<file path=ppt/theme/theme1.xml><?xml version="1.0" encoding="utf-8"?>
<a:theme xmlns:a="http://schemas.openxmlformats.org/drawingml/2006/main" name="Bold Stripes">
  <a:themeElements>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fontScheme name="Bold Stripes">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28" charset="-128"/>
          </a:defRPr>
        </a:defPPr>
      </a:lstStyle>
    </a:lnDef>
  </a:objectDefaults>
  <a:extraClrSchemeLst>
    <a:extraClrScheme>
      <a:clrScheme name="Bold Stripes 1">
        <a:dk1>
          <a:srgbClr val="356677"/>
        </a:dk1>
        <a:lt1>
          <a:srgbClr val="FFFFFF"/>
        </a:lt1>
        <a:dk2>
          <a:srgbClr val="3E798E"/>
        </a:dk2>
        <a:lt2>
          <a:srgbClr val="FFFFCC"/>
        </a:lt2>
        <a:accent1>
          <a:srgbClr val="7FA0B1"/>
        </a:accent1>
        <a:accent2>
          <a:srgbClr val="3A7184"/>
        </a:accent2>
        <a:accent3>
          <a:srgbClr val="AFBEC6"/>
        </a:accent3>
        <a:accent4>
          <a:srgbClr val="DADADA"/>
        </a:accent4>
        <a:accent5>
          <a:srgbClr val="C0CDD5"/>
        </a:accent5>
        <a:accent6>
          <a:srgbClr val="346677"/>
        </a:accent6>
        <a:hlink>
          <a:srgbClr val="FFBF0B"/>
        </a:hlink>
        <a:folHlink>
          <a:srgbClr val="CC9900"/>
        </a:folHlink>
      </a:clrScheme>
      <a:clrMap bg1="dk2" tx1="lt1" bg2="dk1" tx2="lt2" accent1="accent1" accent2="accent2" accent3="accent3" accent4="accent4" accent5="accent5" accent6="accent6" hlink="hlink" folHlink="folHlink"/>
    </a:extraClrScheme>
    <a:extraClrScheme>
      <a:clrScheme name="Bold Stripes 2">
        <a:dk1>
          <a:srgbClr val="000000"/>
        </a:dk1>
        <a:lt1>
          <a:srgbClr val="EAEAEA"/>
        </a:lt1>
        <a:dk2>
          <a:srgbClr val="003366"/>
        </a:dk2>
        <a:lt2>
          <a:srgbClr val="EAEAEA"/>
        </a:lt2>
        <a:accent1>
          <a:srgbClr val="FFFFFF"/>
        </a:accent1>
        <a:accent2>
          <a:srgbClr val="DDDDDD"/>
        </a:accent2>
        <a:accent3>
          <a:srgbClr val="F3F3F3"/>
        </a:accent3>
        <a:accent4>
          <a:srgbClr val="000000"/>
        </a:accent4>
        <a:accent5>
          <a:srgbClr val="FFFFFF"/>
        </a:accent5>
        <a:accent6>
          <a:srgbClr val="C8C8C8"/>
        </a:accent6>
        <a:hlink>
          <a:srgbClr val="336699"/>
        </a:hlink>
        <a:folHlink>
          <a:srgbClr val="9A0000"/>
        </a:folHlink>
      </a:clrScheme>
      <a:clrMap bg1="lt1" tx1="dk1" bg2="lt2" tx2="dk2" accent1="accent1" accent2="accent2" accent3="accent3" accent4="accent4" accent5="accent5" accent6="accent6" hlink="hlink" folHlink="folHlink"/>
    </a:extraClrScheme>
    <a:extraClrScheme>
      <a:clrScheme name="Bold Stripes 3">
        <a:dk1>
          <a:srgbClr val="000000"/>
        </a:dk1>
        <a:lt1>
          <a:srgbClr val="EAEAEA"/>
        </a:lt1>
        <a:dk2>
          <a:srgbClr val="000000"/>
        </a:dk2>
        <a:lt2>
          <a:srgbClr val="EAEAEA"/>
        </a:lt2>
        <a:accent1>
          <a:srgbClr val="FFFFFF"/>
        </a:accent1>
        <a:accent2>
          <a:srgbClr val="DDDDDD"/>
        </a:accent2>
        <a:accent3>
          <a:srgbClr val="F3F3F3"/>
        </a:accent3>
        <a:accent4>
          <a:srgbClr val="000000"/>
        </a:accent4>
        <a:accent5>
          <a:srgbClr val="FFFFFF"/>
        </a:accent5>
        <a:accent6>
          <a:srgbClr val="C8C8C8"/>
        </a:accent6>
        <a:hlink>
          <a:srgbClr val="777777"/>
        </a:hlink>
        <a:folHlink>
          <a:srgbClr val="969696"/>
        </a:folHlink>
      </a:clrScheme>
      <a:clrMap bg1="lt1" tx1="dk1" bg2="lt2" tx2="dk2" accent1="accent1" accent2="accent2" accent3="accent3" accent4="accent4" accent5="accent5" accent6="accent6" hlink="hlink" folHlink="folHlink"/>
    </a:extraClrScheme>
    <a:extraClrScheme>
      <a:clrScheme name="Bold Stripes 4">
        <a:dk1>
          <a:srgbClr val="492417"/>
        </a:dk1>
        <a:lt1>
          <a:srgbClr val="D4D5C3"/>
        </a:lt1>
        <a:dk2>
          <a:srgbClr val="6E4900"/>
        </a:dk2>
        <a:lt2>
          <a:srgbClr val="B9BA9C"/>
        </a:lt2>
        <a:accent1>
          <a:srgbClr val="DBD8CF"/>
        </a:accent1>
        <a:accent2>
          <a:srgbClr val="C7C8B0"/>
        </a:accent2>
        <a:accent3>
          <a:srgbClr val="E6E7DE"/>
        </a:accent3>
        <a:accent4>
          <a:srgbClr val="3D1D12"/>
        </a:accent4>
        <a:accent5>
          <a:srgbClr val="EAE9E4"/>
        </a:accent5>
        <a:accent6>
          <a:srgbClr val="B4B59F"/>
        </a:accent6>
        <a:hlink>
          <a:srgbClr val="CC9900"/>
        </a:hlink>
        <a:folHlink>
          <a:srgbClr val="8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2004:Templates:Presentations:Designs:Bold Stripes</Template>
  <TotalTime>15885</TotalTime>
  <Words>2474</Words>
  <Application>Microsoft Office PowerPoint</Application>
  <PresentationFormat>On-screen Show (4:3)</PresentationFormat>
  <Paragraphs>273</Paragraphs>
  <Slides>40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40</vt:i4>
      </vt:variant>
    </vt:vector>
  </HeadingPairs>
  <TitlesOfParts>
    <vt:vector size="48" baseType="lpstr">
      <vt:lpstr>Arial</vt:lpstr>
      <vt:lpstr>ＭＳ Ｐゴシック</vt:lpstr>
      <vt:lpstr>Helvetica</vt:lpstr>
      <vt:lpstr>Wingdings</vt:lpstr>
      <vt:lpstr>Times</vt:lpstr>
      <vt:lpstr>Symbol</vt:lpstr>
      <vt:lpstr>Palatino</vt:lpstr>
      <vt:lpstr>Bold Stripes</vt:lpstr>
      <vt:lpstr>Chapter 6</vt:lpstr>
      <vt:lpstr>Requirements Analysis</vt:lpstr>
      <vt:lpstr>A Bridge</vt:lpstr>
      <vt:lpstr>Rules of Thumb</vt:lpstr>
      <vt:lpstr>Domain Analysis</vt:lpstr>
      <vt:lpstr>Domain Analysis</vt:lpstr>
      <vt:lpstr>Elements of Requirements Analysis</vt:lpstr>
      <vt:lpstr>Scenario-Based Modeling</vt:lpstr>
      <vt:lpstr>What to Write About?</vt:lpstr>
      <vt:lpstr>How Much to Write About?</vt:lpstr>
      <vt:lpstr>Use-Cases</vt:lpstr>
      <vt:lpstr>Developing a Use-Case</vt:lpstr>
      <vt:lpstr>Use-Case Diagram</vt:lpstr>
      <vt:lpstr>Activity Diagram</vt:lpstr>
      <vt:lpstr>Swimlane Diagrams</vt:lpstr>
      <vt:lpstr>Data Modeling</vt:lpstr>
      <vt:lpstr>What is a Data Object?</vt:lpstr>
      <vt:lpstr>Data Objects and Attributes</vt:lpstr>
      <vt:lpstr>What is a Relationship?</vt:lpstr>
      <vt:lpstr>ERD Notation</vt:lpstr>
      <vt:lpstr>Building an ERD</vt:lpstr>
      <vt:lpstr>The ERD: An Example</vt:lpstr>
      <vt:lpstr>Class-Based Modeling</vt:lpstr>
      <vt:lpstr>Identifying Analysis Classes</vt:lpstr>
      <vt:lpstr>Manifestations of Analysis Classes</vt:lpstr>
      <vt:lpstr>Potential Classes</vt:lpstr>
      <vt:lpstr>Defining Attributes</vt:lpstr>
      <vt:lpstr>Defining Operations</vt:lpstr>
      <vt:lpstr>CRC Models</vt:lpstr>
      <vt:lpstr>CRC Modeling</vt:lpstr>
      <vt:lpstr>Class Types</vt:lpstr>
      <vt:lpstr>Responsibilities</vt:lpstr>
      <vt:lpstr>Collaborations</vt:lpstr>
      <vt:lpstr>Composite Aggregate Class</vt:lpstr>
      <vt:lpstr>Associations and Dependencies</vt:lpstr>
      <vt:lpstr>Multiplicity</vt:lpstr>
      <vt:lpstr>Dependencies</vt:lpstr>
      <vt:lpstr>Analysis Packages</vt:lpstr>
      <vt:lpstr>Analysis Packages</vt:lpstr>
      <vt:lpstr>Reviewing the CRC Model</vt:lpstr>
    </vt:vector>
  </TitlesOfParts>
  <Company>RS Pressman &amp; Associates,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Set to accompany Web Engineering: A Practitioner Approach</dc:title>
  <dc:creator>Roger Pressman</dc:creator>
  <cp:lastModifiedBy>msamaha</cp:lastModifiedBy>
  <cp:revision>72</cp:revision>
  <dcterms:created xsi:type="dcterms:W3CDTF">2008-02-08T18:09:54Z</dcterms:created>
  <dcterms:modified xsi:type="dcterms:W3CDTF">2011-11-09T07:20:27Z</dcterms:modified>
</cp:coreProperties>
</file>